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3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5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9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2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7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4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4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3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2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8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0F4E5-94B8-476A-8D67-828A070400D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0619D-E710-4BC5-BF78-EF84EFA91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6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 What is a computer program?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slides for </a:t>
            </a:r>
            <a:r>
              <a:rPr lang="en-US" i="1" dirty="0"/>
              <a:t>What Can Be Computed?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4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course, we use only </a:t>
            </a:r>
            <a:r>
              <a:rPr lang="en-US" i="1" dirty="0"/>
              <a:t>SISO</a:t>
            </a:r>
            <a:r>
              <a:rPr lang="en-US" dirty="0"/>
              <a:t> python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46840"/>
          </a:xfrm>
        </p:spPr>
        <p:txBody>
          <a:bodyPr/>
          <a:lstStyle/>
          <a:p>
            <a:r>
              <a:rPr lang="en-US" dirty="0"/>
              <a:t>“SISO” means “string in, string out.” So all programs receive a string as input and return a string as output.</a:t>
            </a:r>
          </a:p>
          <a:p>
            <a:pPr lvl="1"/>
            <a:r>
              <a:rPr lang="en-US" dirty="0"/>
              <a:t>We sometime also allow multiple string inputs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349" y="4004559"/>
            <a:ext cx="5658925" cy="19391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38274" y="3226847"/>
            <a:ext cx="3241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input parameter is always a string, usually named “</a:t>
            </a:r>
            <a:r>
              <a:rPr lang="en-US" dirty="0" err="1">
                <a:solidFill>
                  <a:srgbClr val="0070C0"/>
                </a:solidFill>
              </a:rPr>
              <a:t>inString</a:t>
            </a:r>
            <a:r>
              <a:rPr lang="en-US" dirty="0">
                <a:solidFill>
                  <a:srgbClr val="0070C0"/>
                </a:solidFill>
              </a:rPr>
              <a:t>”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99587" y="3441424"/>
            <a:ext cx="2038688" cy="894602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22313" y="5620510"/>
            <a:ext cx="3241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returned value is always a string.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419600" y="5670620"/>
            <a:ext cx="1802713" cy="273055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08811" y="5218046"/>
            <a:ext cx="1713502" cy="517989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533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6971"/>
            <a:ext cx="10515600" cy="1325563"/>
          </a:xfrm>
        </p:spPr>
        <p:txBody>
          <a:bodyPr/>
          <a:lstStyle/>
          <a:p>
            <a:r>
              <a:rPr lang="en-US" dirty="0"/>
              <a:t>In our SISO programs, numeric inputs and outputs must be converted to/from strings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3328" y="2020045"/>
            <a:ext cx="5466891" cy="45993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448" y="1547177"/>
            <a:ext cx="6017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Here, </a:t>
            </a:r>
            <a:r>
              <a:rPr 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inString</a:t>
            </a:r>
            <a:r>
              <a:rPr lang="en-US" dirty="0">
                <a:solidFill>
                  <a:srgbClr val="0070C0"/>
                </a:solidFill>
              </a:rPr>
              <a:t> is a single string containing some numbers separated by space characters, e.g. “54 21 7 43”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243328" y="1750142"/>
            <a:ext cx="2232078" cy="346343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2448" y="2601412"/>
            <a:ext cx="548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array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</a:t>
            </a:r>
            <a:r>
              <a:rPr lang="en-US" dirty="0">
                <a:solidFill>
                  <a:srgbClr val="0070C0"/>
                </a:solidFill>
              </a:rPr>
              <a:t> contains a list of strings at this point, e.g. [“54”, “21”,  “7”, “43”]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476568" y="2772697"/>
            <a:ext cx="1150374" cy="9831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2448" y="3423615"/>
            <a:ext cx="548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Now the array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</a:t>
            </a:r>
            <a:r>
              <a:rPr lang="en-US" dirty="0">
                <a:solidFill>
                  <a:srgbClr val="0070C0"/>
                </a:solidFill>
              </a:rPr>
              <a:t> contains a list of </a:t>
            </a:r>
            <a:r>
              <a:rPr lang="en-US" i="1" dirty="0">
                <a:solidFill>
                  <a:srgbClr val="0070C0"/>
                </a:solidFill>
              </a:rPr>
              <a:t>integers</a:t>
            </a:r>
            <a:r>
              <a:rPr lang="en-US" dirty="0">
                <a:solidFill>
                  <a:srgbClr val="0070C0"/>
                </a:solidFill>
              </a:rPr>
              <a:t>, e.g. [54, 21,  7, 43]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61703" y="3677265"/>
            <a:ext cx="1061884" cy="253845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2447" y="5476117"/>
            <a:ext cx="5486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final answer is conceptually an integer, but because of our SISO requirement, it is converted into a string before being returned.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476568" y="6007508"/>
            <a:ext cx="1130716" cy="158311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59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course, we use ASCII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7175"/>
          </a:xfrm>
        </p:spPr>
        <p:txBody>
          <a:bodyPr>
            <a:noAutofit/>
          </a:bodyPr>
          <a:lstStyle/>
          <a:p>
            <a:r>
              <a:rPr lang="en-US" sz="2400" dirty="0"/>
              <a:t>ASCII is a standard character set of 128 characters including all of the following:</a:t>
            </a:r>
          </a:p>
          <a:p>
            <a:pPr lvl="1"/>
            <a:r>
              <a:rPr lang="en-US" sz="200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!"#$%&amp;'()*+,./0123456789:;&lt;=&gt;?@ABCDEFGHIJKLMNOPQRSTUVWXYZ[\]^_`</a:t>
            </a:r>
            <a:r>
              <a:rPr lang="en-US" sz="200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abcdefghijklmnopqrstuvwxyz</a:t>
            </a:r>
            <a:r>
              <a:rPr lang="en-US" sz="200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{|}~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ASCII also includes newline and space characters </a:t>
            </a:r>
          </a:p>
          <a:p>
            <a:r>
              <a:rPr lang="en-US" sz="2400" dirty="0"/>
              <a:t>Therefore, a SISO program can receive and return large multiline blocks of text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341" y="4254161"/>
            <a:ext cx="6789481" cy="20163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32954" y="4254161"/>
            <a:ext cx="3736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syntax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’\n’ </a:t>
            </a:r>
            <a:r>
              <a:rPr lang="en-US" dirty="0">
                <a:solidFill>
                  <a:srgbClr val="0070C0"/>
                </a:solidFill>
                <a:cs typeface="Courier New" panose="02070309020205020404" pitchFamily="49" charset="0"/>
              </a:rPr>
              <a:t>represents a single ASCII newline character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7148052" y="4454017"/>
            <a:ext cx="884903" cy="580103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03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09487"/>
            <a:ext cx="10515600" cy="1325563"/>
          </a:xfrm>
        </p:spPr>
        <p:txBody>
          <a:bodyPr/>
          <a:lstStyle/>
          <a:p>
            <a:r>
              <a:rPr lang="en-US" dirty="0"/>
              <a:t>Programs can fail to be legitimate SISO programs for many reasons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088" y="1317523"/>
            <a:ext cx="7871499" cy="560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36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P(I)</a:t>
            </a:r>
            <a:r>
              <a:rPr lang="en-US" dirty="0"/>
              <a:t> is the output of program </a:t>
            </a:r>
            <a:r>
              <a:rPr lang="en-US" i="1" dirty="0"/>
              <a:t>P</a:t>
            </a:r>
            <a:r>
              <a:rPr lang="en-US" dirty="0"/>
              <a:t> on input </a:t>
            </a:r>
            <a:r>
              <a:rPr lang="en-US" i="1" dirty="0"/>
              <a:t>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formal definition is technical. Read about it for background knowledge but make sure to understand the high-level idea…</a:t>
            </a:r>
          </a:p>
          <a:p>
            <a:endParaRPr lang="en-US" dirty="0"/>
          </a:p>
          <a:p>
            <a:r>
              <a:rPr lang="en-US" dirty="0"/>
              <a:t>The first function in </a:t>
            </a:r>
            <a:r>
              <a:rPr lang="en-US" i="1" dirty="0"/>
              <a:t>P</a:t>
            </a:r>
            <a:r>
              <a:rPr lang="en-US" dirty="0"/>
              <a:t> is the </a:t>
            </a:r>
            <a:r>
              <a:rPr lang="en-US" i="1" dirty="0"/>
              <a:t>main</a:t>
            </a:r>
            <a:r>
              <a:rPr lang="en-US" dirty="0"/>
              <a:t> function</a:t>
            </a:r>
          </a:p>
          <a:p>
            <a:r>
              <a:rPr lang="en-US" i="1" dirty="0"/>
              <a:t>P(I)</a:t>
            </a:r>
            <a:r>
              <a:rPr lang="en-US" dirty="0"/>
              <a:t> is the output of </a:t>
            </a:r>
            <a:r>
              <a:rPr lang="en-US" i="1" dirty="0"/>
              <a:t>P</a:t>
            </a:r>
            <a:r>
              <a:rPr lang="en-US" dirty="0"/>
              <a:t> when the main function receives </a:t>
            </a:r>
            <a:r>
              <a:rPr lang="en-US" i="1" dirty="0"/>
              <a:t>I</a:t>
            </a:r>
            <a:r>
              <a:rPr lang="en-US" dirty="0"/>
              <a:t> as input</a:t>
            </a:r>
          </a:p>
          <a:p>
            <a:r>
              <a:rPr lang="en-US" dirty="0"/>
              <a:t>BUT </a:t>
            </a:r>
            <a:r>
              <a:rPr lang="en-US" i="1" dirty="0"/>
              <a:t>P(I) </a:t>
            </a:r>
            <a:r>
              <a:rPr lang="en-US" dirty="0"/>
              <a:t>is </a:t>
            </a:r>
            <a:r>
              <a:rPr lang="en-US" i="1" dirty="0"/>
              <a:t>undefined</a:t>
            </a:r>
            <a:r>
              <a:rPr lang="en-US" dirty="0"/>
              <a:t> if: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doesn’t terminate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returns a value that isn’t an ASCII string</a:t>
            </a:r>
          </a:p>
          <a:p>
            <a:pPr lvl="1"/>
            <a:r>
              <a:rPr lang="en-US" i="1" dirty="0"/>
              <a:t>P</a:t>
            </a:r>
            <a:r>
              <a:rPr lang="en-US" dirty="0"/>
              <a:t> throws an exception</a:t>
            </a:r>
          </a:p>
        </p:txBody>
      </p:sp>
    </p:spTree>
    <p:extLst>
      <p:ext uri="{BB962C8B-B14F-4D97-AF65-F5344CB8AC3E}">
        <p14:creationId xmlns:p14="http://schemas.microsoft.com/office/powerpoint/2010/main" val="123468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decision</a:t>
            </a:r>
            <a:r>
              <a:rPr lang="en-US" dirty="0"/>
              <a:t> program always returns “yes” or “no”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2323"/>
          </a:xfrm>
        </p:spPr>
        <p:txBody>
          <a:bodyPr>
            <a:normAutofit/>
          </a:bodyPr>
          <a:lstStyle/>
          <a:p>
            <a:r>
              <a:rPr lang="en-US" sz="3200" dirty="0"/>
              <a:t>If </a:t>
            </a:r>
            <a:r>
              <a:rPr lang="en-US" sz="3200" i="1" dirty="0"/>
              <a:t>P</a:t>
            </a:r>
            <a:r>
              <a:rPr lang="en-US" sz="3200" dirty="0"/>
              <a:t>(</a:t>
            </a:r>
            <a:r>
              <a:rPr lang="en-US" sz="3200" i="1" dirty="0"/>
              <a:t>I</a:t>
            </a:r>
            <a:r>
              <a:rPr lang="en-US" sz="3200" dirty="0"/>
              <a:t>) = “yes”, </a:t>
            </a:r>
            <a:r>
              <a:rPr lang="en-US" sz="3200" i="1" dirty="0"/>
              <a:t>P</a:t>
            </a:r>
            <a:r>
              <a:rPr lang="en-US" sz="3200" dirty="0"/>
              <a:t> </a:t>
            </a:r>
            <a:r>
              <a:rPr lang="en-US" sz="3200" b="1" dirty="0"/>
              <a:t>accepts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</a:p>
          <a:p>
            <a:r>
              <a:rPr lang="en-US" sz="3200" dirty="0"/>
              <a:t>If </a:t>
            </a:r>
            <a:r>
              <a:rPr lang="en-US" sz="3200" i="1" dirty="0"/>
              <a:t>P</a:t>
            </a:r>
            <a:r>
              <a:rPr lang="en-US" sz="3200" dirty="0"/>
              <a:t>(</a:t>
            </a:r>
            <a:r>
              <a:rPr lang="en-US" sz="3200" i="1" dirty="0"/>
              <a:t>I</a:t>
            </a:r>
            <a:r>
              <a:rPr lang="en-US" sz="3200" dirty="0"/>
              <a:t>) = “no”, </a:t>
            </a:r>
            <a:r>
              <a:rPr lang="en-US" sz="3200" i="1" dirty="0"/>
              <a:t>P</a:t>
            </a:r>
            <a:r>
              <a:rPr lang="en-US" sz="3200" dirty="0"/>
              <a:t> </a:t>
            </a:r>
            <a:r>
              <a:rPr lang="en-US" sz="3200" b="1" dirty="0"/>
              <a:t>rejects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</a:p>
          <a:p>
            <a:endParaRPr lang="en-US" sz="3200" i="1" dirty="0"/>
          </a:p>
          <a:p>
            <a:r>
              <a:rPr lang="en-US" sz="3200" dirty="0"/>
              <a:t>For example, containsGAGA.py:</a:t>
            </a:r>
          </a:p>
          <a:p>
            <a:pPr lvl="1"/>
            <a:r>
              <a:rPr lang="en-US" sz="2800" dirty="0"/>
              <a:t>Accepts “GAGA”, “CGCAGACTGAGATTTA”</a:t>
            </a:r>
          </a:p>
          <a:p>
            <a:pPr lvl="1"/>
            <a:r>
              <a:rPr lang="en-US" sz="2800" dirty="0"/>
              <a:t>Rejects “”, “AGA”, “TTTTTTTTT”</a:t>
            </a:r>
          </a:p>
          <a:p>
            <a:pPr lvl="1"/>
            <a:endParaRPr lang="en-US" sz="2800" dirty="0"/>
          </a:p>
          <a:p>
            <a:r>
              <a:rPr lang="en-US" sz="3200" dirty="0"/>
              <a:t>Programs are </a:t>
            </a:r>
            <a:r>
              <a:rPr lang="en-US" sz="3200" b="1" i="1" dirty="0"/>
              <a:t>equivalent</a:t>
            </a:r>
            <a:r>
              <a:rPr lang="en-US" sz="3200" dirty="0"/>
              <a:t> if they produce the same outputs on the same inputs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7670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okay to study only SISO Python programs?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Real-world programs receive many kinds of input and output</a:t>
            </a:r>
          </a:p>
          <a:p>
            <a:r>
              <a:rPr lang="en-US" dirty="0"/>
              <a:t>But our theoretical results for SISO programs can be easily generalized to all other types of computer programs</a:t>
            </a:r>
          </a:p>
          <a:p>
            <a:pPr lvl="1"/>
            <a:r>
              <a:rPr lang="en-US" dirty="0"/>
              <a:t>All input and output to computers ultimately consists of binary strings, i.e. 1s and 0s</a:t>
            </a:r>
          </a:p>
          <a:p>
            <a:pPr lvl="1"/>
            <a:r>
              <a:rPr lang="en-US" dirty="0"/>
              <a:t>Binary strings can easily be converted to and from ASCII</a:t>
            </a:r>
          </a:p>
          <a:p>
            <a:r>
              <a:rPr lang="en-US" dirty="0"/>
              <a:t>The restriction to Python is convenient, but unnecessary</a:t>
            </a:r>
          </a:p>
          <a:p>
            <a:pPr lvl="1"/>
            <a:r>
              <a:rPr lang="en-US" dirty="0"/>
              <a:t>We will see later that Python programs are equivalent to other standard models of computation, including Turing machines and all other reasonable programming languages and real computers.</a:t>
            </a:r>
          </a:p>
        </p:txBody>
      </p:sp>
    </p:spTree>
    <p:extLst>
      <p:ext uri="{BB962C8B-B14F-4D97-AF65-F5344CB8AC3E}">
        <p14:creationId xmlns:p14="http://schemas.microsoft.com/office/powerpoint/2010/main" val="108153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70C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531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2. What is a computer program?</vt:lpstr>
      <vt:lpstr>In this course, we use only SISO python programs</vt:lpstr>
      <vt:lpstr>In our SISO programs, numeric inputs and outputs must be converted to/from strings</vt:lpstr>
      <vt:lpstr>In this course, we use ASCII strings</vt:lpstr>
      <vt:lpstr>Programs can fail to be legitimate SISO programs for many reasons</vt:lpstr>
      <vt:lpstr>P(I) is the output of program P on input I</vt:lpstr>
      <vt:lpstr>A decision program always returns “yes” or “no”</vt:lpstr>
      <vt:lpstr>Why is it okay to study only SISO Python programs?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What is a computer program?</dc:title>
  <dc:creator>MacCormick, John</dc:creator>
  <cp:lastModifiedBy>MacCormick, John</cp:lastModifiedBy>
  <cp:revision>10</cp:revision>
  <dcterms:created xsi:type="dcterms:W3CDTF">2017-06-16T15:46:24Z</dcterms:created>
  <dcterms:modified xsi:type="dcterms:W3CDTF">2021-01-27T19:35:52Z</dcterms:modified>
</cp:coreProperties>
</file>