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0" r:id="rId3"/>
    <p:sldId id="301" r:id="rId4"/>
    <p:sldId id="297" r:id="rId5"/>
    <p:sldId id="298" r:id="rId6"/>
    <p:sldId id="299" r:id="rId7"/>
    <p:sldId id="302" r:id="rId8"/>
    <p:sldId id="303" r:id="rId9"/>
    <p:sldId id="304" r:id="rId10"/>
    <p:sldId id="308" r:id="rId11"/>
    <p:sldId id="309" r:id="rId12"/>
    <p:sldId id="305" r:id="rId13"/>
    <p:sldId id="306" r:id="rId14"/>
    <p:sldId id="30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551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207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958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018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922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448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111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016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666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82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748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A0031-D6FA-482B-BEE2-3982F80F9286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98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8</a:t>
            </a:r>
            <a:r>
              <a:rPr lang="en-US" dirty="0"/>
              <a:t>. Nondeterminism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slides for </a:t>
            </a:r>
            <a:r>
              <a:rPr lang="en-US" i="1" dirty="0" smtClean="0"/>
              <a:t>What Can Be Computed?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161666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9418" y="141599"/>
            <a:ext cx="5377335" cy="2858033"/>
          </a:xfrm>
          <a:prstGeom prst="rect">
            <a:avLst/>
          </a:prstGeom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54012" y="1385454"/>
            <a:ext cx="7371677" cy="531552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946" y="245053"/>
            <a:ext cx="6564567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of a computation tree for nondeterministic Turing machine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598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Formally, nondeterministic Turing machines have transition functions that map to </a:t>
            </a:r>
            <a:r>
              <a:rPr lang="en-US" i="1" dirty="0" smtClean="0"/>
              <a:t>sets</a:t>
            </a:r>
            <a:r>
              <a:rPr lang="en-US" dirty="0" smtClean="0"/>
              <a:t> of configurations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36461"/>
            <a:ext cx="10515600" cy="4351338"/>
          </a:xfrm>
        </p:spPr>
        <p:txBody>
          <a:bodyPr/>
          <a:lstStyle/>
          <a:p>
            <a:r>
              <a:rPr lang="en-US" dirty="0" smtClean="0"/>
              <a:t>Example: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5128" y="2422825"/>
            <a:ext cx="7607732" cy="601076"/>
          </a:xfrm>
          <a:prstGeom prst="rect">
            <a:avLst/>
          </a:prstGeom>
        </p:spPr>
      </p:pic>
      <p:pic>
        <p:nvPicPr>
          <p:cNvPr id="5" name="Content Placeholder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2636" y="3315856"/>
            <a:ext cx="6304117" cy="3350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6311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Nondeterminism can be viewed in at least three equivalent 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386157"/>
          </a:xfrm>
        </p:spPr>
        <p:txBody>
          <a:bodyPr/>
          <a:lstStyle/>
          <a:p>
            <a:r>
              <a:rPr lang="en-US" dirty="0"/>
              <a:t>Simultaneous threads</a:t>
            </a:r>
            <a:r>
              <a:rPr lang="en-US" dirty="0" smtClean="0"/>
              <a:t>: programs execute all threads simultaneously</a:t>
            </a:r>
          </a:p>
          <a:p>
            <a:r>
              <a:rPr lang="en-US" dirty="0"/>
              <a:t>Random choice</a:t>
            </a:r>
            <a:r>
              <a:rPr lang="en-US" dirty="0" smtClean="0"/>
              <a:t>: program randomly chooses a single action to take when offered a choice</a:t>
            </a:r>
          </a:p>
          <a:p>
            <a:r>
              <a:rPr lang="en-US" dirty="0" smtClean="0"/>
              <a:t>External choice: an external operator advises the program which action to take when offered a choice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85819" y="4876799"/>
            <a:ext cx="7620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In each case, we ask whether it is possible to reach a positive solution. All three models yield the same results.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0620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Nondeterminism provides a way to prove that unrecognizable problems exist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Claim: The complement of a recognizable, undecidable decision problem is unrecognizable.</a:t>
                </a:r>
              </a:p>
              <a:p>
                <a:r>
                  <a:rPr lang="en-US" dirty="0" smtClean="0"/>
                  <a:t>Sketch of proof: Given an undecidable decision problem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dirty="0" smtClean="0"/>
                  <a:t>, suppose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dirty="0" smtClean="0"/>
                  <a:t> and its complement are both recognizable. Then we can write programs that recognize both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dirty="0" smtClean="0"/>
                  <a:t> and its complement. Run both programs in a single nondeterministic program and we have a way of deciding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dirty="0" smtClean="0"/>
                  <a:t>. Contradiction!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29002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study nondeterminism?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Sometimes it’s a natural way to think about a problem or to prove a result (e.g. previous slide)</a:t>
            </a:r>
          </a:p>
          <a:p>
            <a:r>
              <a:rPr lang="en-US" dirty="0" smtClean="0"/>
              <a:t>To a certain limited extent, nondeterminism models real  computations performed on large clusters of computers (e.g. the results computed by a search engine)</a:t>
            </a:r>
          </a:p>
          <a:p>
            <a:pPr lvl="1"/>
            <a:r>
              <a:rPr lang="en-US" b="1" dirty="0" smtClean="0"/>
              <a:t>BUT</a:t>
            </a:r>
            <a:r>
              <a:rPr lang="en-US" dirty="0" smtClean="0"/>
              <a:t> our theoretical definition of nondeterminism permits an unbounded number of threads or clones, whereas any real system has a finite limit</a:t>
            </a:r>
          </a:p>
          <a:p>
            <a:r>
              <a:rPr lang="en-US" dirty="0" smtClean="0"/>
              <a:t>Nondeterminism leads to important concepts in complexity theory, especially NP-completeness (which we study later)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580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nondeterminism: solving the problem </a:t>
            </a:r>
            <a:r>
              <a:rPr lang="en-US" dirty="0" err="1" smtClean="0"/>
              <a:t>FindNANA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genetic strings, “N”  stands for any one of “C”, “A”, “G”, “T”</a:t>
            </a:r>
          </a:p>
          <a:p>
            <a:r>
              <a:rPr lang="en-US" dirty="0" smtClean="0"/>
              <a:t>So, findNANA.py searches its input for any one of the </a:t>
            </a:r>
            <a:r>
              <a:rPr lang="en-US" dirty="0"/>
              <a:t>strings </a:t>
            </a:r>
            <a:r>
              <a:rPr lang="en-US" dirty="0" smtClean="0"/>
              <a:t>“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CACA</a:t>
            </a:r>
            <a:r>
              <a:rPr lang="en-US" dirty="0" smtClean="0"/>
              <a:t>” “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GAGA</a:t>
            </a:r>
            <a:r>
              <a:rPr lang="en-US" dirty="0" smtClean="0"/>
              <a:t>”, “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TATA</a:t>
            </a:r>
            <a:r>
              <a:rPr lang="en-US" dirty="0" smtClean="0"/>
              <a:t>”, “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AAAA</a:t>
            </a:r>
            <a:r>
              <a:rPr lang="en-US" dirty="0" smtClean="0"/>
              <a:t>”</a:t>
            </a:r>
          </a:p>
          <a:p>
            <a:r>
              <a:rPr lang="en-US" dirty="0"/>
              <a:t>We will search the </a:t>
            </a:r>
            <a:r>
              <a:rPr lang="en-US" dirty="0" smtClean="0"/>
              <a:t>2KB file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geneticString.txt</a:t>
            </a:r>
            <a:r>
              <a:rPr lang="en-US" dirty="0" smtClean="0"/>
              <a:t>, which actually contains all four of the above strings</a:t>
            </a:r>
          </a:p>
          <a:p>
            <a:r>
              <a:rPr lang="en-US" dirty="0"/>
              <a:t>For technical reasons (explained later), we will use the </a:t>
            </a:r>
            <a:r>
              <a:rPr lang="en-US" dirty="0" smtClean="0"/>
              <a:t>program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ndFindNANADivConq.py</a:t>
            </a:r>
            <a:r>
              <a:rPr lang="en-US" dirty="0" smtClean="0"/>
              <a:t>, which searches its input using a nondeterministic divide-and-conquer strategy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971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nondeterminism: solving the problem </a:t>
            </a:r>
            <a:r>
              <a:rPr lang="en-US" dirty="0" err="1"/>
              <a:t>FindNANA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Actual results (experiment with your own computer):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7889" y="2725038"/>
            <a:ext cx="8475807" cy="3994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9959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Nondeterminism is present in most modern computers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454" y="1899516"/>
            <a:ext cx="8056418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View a demo of task manager (Windows), activity monitor (Apple), </a:t>
            </a:r>
            <a:r>
              <a:rPr lang="en-US" dirty="0" err="1" smtClean="0"/>
              <a:t>ps</a:t>
            </a:r>
            <a:r>
              <a:rPr lang="en-US" dirty="0" smtClean="0"/>
              <a:t> (</a:t>
            </a:r>
            <a:r>
              <a:rPr lang="en-US" dirty="0" err="1" smtClean="0"/>
              <a:t>linux</a:t>
            </a:r>
            <a:r>
              <a:rPr lang="en-US" dirty="0" smtClean="0"/>
              <a:t>)</a:t>
            </a:r>
          </a:p>
          <a:p>
            <a:r>
              <a:rPr lang="en-US" dirty="0" smtClean="0"/>
              <a:t>Note that hundreds of processes and threads are running “simultaneously”</a:t>
            </a:r>
          </a:p>
          <a:p>
            <a:r>
              <a:rPr lang="en-US" dirty="0" smtClean="0"/>
              <a:t>In fact, only a few are genuinely simultaneous (exercise: exactly how many, on your own computer?)</a:t>
            </a:r>
          </a:p>
          <a:p>
            <a:r>
              <a:rPr lang="en-US" dirty="0" smtClean="0"/>
              <a:t>The operating system rapidly switches between threads to give the appearance of simultaneously working on dozens of tasks</a:t>
            </a:r>
          </a:p>
          <a:p>
            <a:r>
              <a:rPr lang="en-US" dirty="0" smtClean="0"/>
              <a:t>We can’t control exactly when the switches occur, which means the overall behavior is </a:t>
            </a:r>
            <a:r>
              <a:rPr lang="en-US" i="1" dirty="0" smtClean="0"/>
              <a:t>nondeterministic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2513" y="1354571"/>
            <a:ext cx="3086100" cy="462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693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090" y="480291"/>
            <a:ext cx="6685107" cy="624179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4309" y="0"/>
            <a:ext cx="10515600" cy="480291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In Python, use the 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threading</a:t>
            </a:r>
            <a:r>
              <a:rPr lang="en-US" sz="3200" dirty="0" smtClean="0"/>
              <a:t> module for nondeterminism</a:t>
            </a:r>
            <a:endParaRPr lang="en-US" sz="3200" dirty="0"/>
          </a:p>
        </p:txBody>
      </p:sp>
      <p:grpSp>
        <p:nvGrpSpPr>
          <p:cNvPr id="10" name="Group 9"/>
          <p:cNvGrpSpPr/>
          <p:nvPr/>
        </p:nvGrpSpPr>
        <p:grpSpPr>
          <a:xfrm>
            <a:off x="6862618" y="785091"/>
            <a:ext cx="5255491" cy="1006763"/>
            <a:chOff x="6862618" y="785091"/>
            <a:chExt cx="5255491" cy="1006763"/>
          </a:xfrm>
        </p:grpSpPr>
        <p:sp>
          <p:nvSpPr>
            <p:cNvPr id="9" name="Rectangle 8"/>
            <p:cNvSpPr/>
            <p:nvPr/>
          </p:nvSpPr>
          <p:spPr>
            <a:xfrm>
              <a:off x="6862618" y="785091"/>
              <a:ext cx="5255491" cy="100676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962197" y="872422"/>
              <a:ext cx="5089236" cy="852612"/>
            </a:xfrm>
            <a:prstGeom prst="rect">
              <a:avLst/>
            </a:prstGeom>
          </p:spPr>
        </p:pic>
      </p:grpSp>
      <p:cxnSp>
        <p:nvCxnSpPr>
          <p:cNvPr id="12" name="Straight Arrow Connector 11"/>
          <p:cNvCxnSpPr>
            <a:stCxn id="9" idx="2"/>
          </p:cNvCxnSpPr>
          <p:nvPr/>
        </p:nvCxnSpPr>
        <p:spPr>
          <a:xfrm flipH="1">
            <a:off x="6123709" y="1791854"/>
            <a:ext cx="3366655" cy="2216728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897091" y="2731797"/>
            <a:ext cx="39254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findString</a:t>
            </a:r>
            <a:r>
              <a:rPr lang="en-US" sz="2400" dirty="0" smtClean="0">
                <a:solidFill>
                  <a:srgbClr val="0070C0"/>
                </a:solidFill>
              </a:rPr>
              <a:t> will be invoked </a:t>
            </a:r>
            <a:r>
              <a:rPr lang="en-US" sz="2400" dirty="0" smtClean="0">
                <a:solidFill>
                  <a:srgbClr val="0070C0"/>
                </a:solidFill>
              </a:rPr>
              <a:t>nondeterministically, in four separate thread</a:t>
            </a:r>
            <a:r>
              <a:rPr lang="en-US" sz="2400" dirty="0" smtClean="0">
                <a:solidFill>
                  <a:srgbClr val="0070C0"/>
                </a:solidFill>
              </a:rPr>
              <a:t>s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56946" y="5152429"/>
            <a:ext cx="46531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Wait for first positive solution if there is one, otherwise wait until all threads terminate with negative solution</a:t>
            </a:r>
            <a:endParaRPr lang="en-US" sz="2400" dirty="0">
              <a:solidFill>
                <a:srgbClr val="0070C0"/>
              </a:solidFill>
            </a:endParaRPr>
          </a:p>
        </p:txBody>
      </p:sp>
      <p:cxnSp>
        <p:nvCxnSpPr>
          <p:cNvPr id="16" name="Straight Arrow Connector 15"/>
          <p:cNvCxnSpPr>
            <a:stCxn id="15" idx="1"/>
          </p:cNvCxnSpPr>
          <p:nvPr/>
        </p:nvCxnSpPr>
        <p:spPr>
          <a:xfrm flipH="1">
            <a:off x="6862618" y="5937259"/>
            <a:ext cx="794328" cy="94086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924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 trees are a useful way of modeling nondeterministic computations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276513"/>
            <a:ext cx="9934485" cy="3634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067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0563" y="16075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Any positive leaf is a valid output; infinite trees or looping nodes can lead to undefined output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87582" y="1621539"/>
            <a:ext cx="10515600" cy="243194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5670" y="4323935"/>
            <a:ext cx="10048586" cy="141774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50760" y="6160655"/>
            <a:ext cx="7627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Exercise: what is the output of each of these trees?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834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Nondeterminism does not allow us to solve more problems (compared to deterministic programs or Turing machines)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81381"/>
            <a:ext cx="10515600" cy="3895581"/>
          </a:xfrm>
        </p:spPr>
        <p:txBody>
          <a:bodyPr/>
          <a:lstStyle/>
          <a:p>
            <a:r>
              <a:rPr lang="en-US" dirty="0"/>
              <a:t>Claim: Any problem that can be computed by a nondeterministic </a:t>
            </a:r>
            <a:r>
              <a:rPr lang="en-US" dirty="0" smtClean="0"/>
              <a:t>Python program </a:t>
            </a:r>
            <a:r>
              <a:rPr lang="en-US" dirty="0"/>
              <a:t>can also be computed by a deterministic Python program</a:t>
            </a:r>
            <a:r>
              <a:rPr lang="en-US" dirty="0" smtClean="0"/>
              <a:t>.</a:t>
            </a:r>
          </a:p>
          <a:p>
            <a:r>
              <a:rPr lang="en-US" dirty="0" smtClean="0"/>
              <a:t>Sketch proof: Use a deterministic program to simulate the nondeterministic program. Keep a list of all the unexplored nodes in the computation tree and visit each in turn.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829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Nondeterministic Turing machines can clone themselves, following multiple transitions simultaneously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18557" y="2133600"/>
            <a:ext cx="7716741" cy="410141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32804" y="6235018"/>
            <a:ext cx="81263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In this machine, which states exhibit nondeterminism?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67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654</Words>
  <Application>Microsoft Office PowerPoint</Application>
  <PresentationFormat>Widescreen</PresentationFormat>
  <Paragraphs>42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Courier New</vt:lpstr>
      <vt:lpstr>Office Theme</vt:lpstr>
      <vt:lpstr>8. Nondeterminism</vt:lpstr>
      <vt:lpstr>Example of nondeterminism: solving the problem FindNANA</vt:lpstr>
      <vt:lpstr>Example of nondeterminism: solving the problem FindNANA</vt:lpstr>
      <vt:lpstr>Nondeterminism is present in most modern computers</vt:lpstr>
      <vt:lpstr>In Python, use the threading module for nondeterminism</vt:lpstr>
      <vt:lpstr>Computation trees are a useful way of modeling nondeterministic computations</vt:lpstr>
      <vt:lpstr>Any positive leaf is a valid output; infinite trees or looping nodes can lead to undefined output</vt:lpstr>
      <vt:lpstr>Nondeterminism does not allow us to solve more problems (compared to deterministic programs or Turing machines)</vt:lpstr>
      <vt:lpstr>Nondeterministic Turing machines can clone themselves, following multiple transitions simultaneously</vt:lpstr>
      <vt:lpstr>Example of a computation tree for nondeterministic Turing machine</vt:lpstr>
      <vt:lpstr>Formally, nondeterministic Turing machines have transition functions that map to sets of configurations</vt:lpstr>
      <vt:lpstr>Nondeterminism can be viewed in at least three equivalent ways</vt:lpstr>
      <vt:lpstr>Nondeterminism provides a way to prove that unrecognizable problems exist</vt:lpstr>
      <vt:lpstr>Why study nondeterminism?</vt:lpstr>
    </vt:vector>
  </TitlesOfParts>
  <Company>Dickinson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Introduction</dc:title>
  <dc:creator>MacCormick, John</dc:creator>
  <cp:lastModifiedBy>MacCormick, John</cp:lastModifiedBy>
  <cp:revision>47</cp:revision>
  <dcterms:created xsi:type="dcterms:W3CDTF">2017-06-16T14:57:42Z</dcterms:created>
  <dcterms:modified xsi:type="dcterms:W3CDTF">2017-08-07T14:52:28Z</dcterms:modified>
</cp:coreProperties>
</file>