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9" r:id="rId3"/>
    <p:sldId id="330" r:id="rId4"/>
    <p:sldId id="331" r:id="rId5"/>
    <p:sldId id="333" r:id="rId6"/>
    <p:sldId id="334" r:id="rId7"/>
    <p:sldId id="332" r:id="rId8"/>
    <p:sldId id="335" r:id="rId9"/>
    <p:sldId id="336" r:id="rId10"/>
    <p:sldId id="337" r:id="rId11"/>
    <p:sldId id="33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551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207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958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18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22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4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1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016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666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2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48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A0031-D6FA-482B-BEE2-3982F80F9286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9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11. Poly and Expo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slides for </a:t>
            </a:r>
            <a:r>
              <a:rPr lang="en-US" i="1" dirty="0" smtClean="0"/>
              <a:t>What Can Be Computed?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61666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Unreasonable encodings of the input affect complexity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Unary notation represents integer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 smtClean="0"/>
                  <a:t>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 smtClean="0"/>
                  <a:t> 1’s. (Example: “5” becomes “11111”.)</a:t>
                </a:r>
              </a:p>
              <a:p>
                <a:r>
                  <a:rPr lang="en-US" dirty="0"/>
                  <a:t>Unary </a:t>
                </a:r>
                <a:r>
                  <a:rPr lang="en-US" dirty="0" smtClean="0"/>
                  <a:t>notation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 smtClean="0"/>
                  <a:t> is exponentially longer than binary or decimal notation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Therefore, if the input to a problem is given in unary, we have an artificial exponential speedup when measuring running time as a function of the length of the input.</a:t>
                </a:r>
              </a:p>
              <a:p>
                <a:r>
                  <a:rPr lang="en-US" dirty="0" smtClean="0"/>
                  <a:t>Example: </a:t>
                </a:r>
                <a:r>
                  <a:rPr lang="en-US" dirty="0" err="1" smtClean="0"/>
                  <a:t>FactorUnary</a:t>
                </a:r>
                <a:r>
                  <a:rPr lang="en-US" dirty="0" smtClean="0"/>
                  <a:t>(“111111…1111”) runs in polynomial time!</a:t>
                </a:r>
              </a:p>
              <a:p>
                <a:pPr lvl="1"/>
                <a:r>
                  <a:rPr lang="en-US" dirty="0" smtClean="0"/>
                  <a:t>This artificial effect is irrelevant in practice, but can be useful in theoretical proofs.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b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9145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study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Poly</a:t>
            </a:r>
            <a:r>
              <a:rPr lang="en-US" dirty="0"/>
              <a:t>, really?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often claimed that problems in Poly are tractable, and that’s why they’re interesting</a:t>
            </a:r>
          </a:p>
          <a:p>
            <a:pPr lvl="1"/>
            <a:r>
              <a:rPr lang="en-US" dirty="0" smtClean="0"/>
              <a:t>But some polynomial time algorithms are not useful in practice, and even quadratic algorithms are useless for very long inputs</a:t>
            </a:r>
          </a:p>
          <a:p>
            <a:r>
              <a:rPr lang="en-US" dirty="0" smtClean="0"/>
              <a:t>Other reasons for studying Poly:</a:t>
            </a:r>
          </a:p>
          <a:p>
            <a:pPr lvl="1"/>
            <a:r>
              <a:rPr lang="en-US" dirty="0" smtClean="0"/>
              <a:t>Poly is invariant to the computational model (except quantum)</a:t>
            </a:r>
          </a:p>
          <a:p>
            <a:pPr lvl="1"/>
            <a:r>
              <a:rPr lang="en-US" dirty="0" smtClean="0"/>
              <a:t>Poly leads naturally to the important theory of NP-completeness, which we study later</a:t>
            </a:r>
          </a:p>
          <a:p>
            <a:pPr lvl="1"/>
            <a:r>
              <a:rPr lang="en-US" dirty="0" smtClean="0"/>
              <a:t>Polynomial time algorithms tend to have a particular structure (iterate over sets whose size may increase additively but not </a:t>
            </a:r>
            <a:r>
              <a:rPr lang="en-US" smtClean="0"/>
              <a:t>geometrically), which gives mathematical insight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85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8220"/>
          </a:xfrm>
        </p:spPr>
        <p:txBody>
          <a:bodyPr/>
          <a:lstStyle/>
          <a:p>
            <a:r>
              <a:rPr lang="en-US" dirty="0" smtClean="0"/>
              <a:t>Formal definitions of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Poly</a:t>
            </a:r>
            <a:r>
              <a:rPr lang="en-US" dirty="0" smtClean="0"/>
              <a:t> and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Expo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9418" y="1541819"/>
            <a:ext cx="7981229" cy="10436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9418" y="3837202"/>
            <a:ext cx="7981229" cy="10706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09091" y="2859267"/>
            <a:ext cx="8513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Examples of problems in 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Poly</a:t>
            </a:r>
            <a:r>
              <a:rPr lang="en-US" sz="2400" dirty="0">
                <a:solidFill>
                  <a:srgbClr val="0070C0"/>
                </a:solidFill>
              </a:rPr>
              <a:t>: ContainsGAGA, Multiply, SortWords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09091" y="5266953"/>
            <a:ext cx="9472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Examples of problems in </a:t>
            </a: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Expo</a:t>
            </a:r>
            <a:r>
              <a:rPr lang="en-US" sz="2400" dirty="0" smtClean="0">
                <a:solidFill>
                  <a:srgbClr val="0070C0"/>
                </a:solidFill>
              </a:rPr>
              <a:t>: all the above, </a:t>
            </a:r>
            <a:r>
              <a:rPr lang="en-US" sz="2400" dirty="0">
                <a:solidFill>
                  <a:srgbClr val="0070C0"/>
                </a:solidFill>
              </a:rPr>
              <a:t>and also </a:t>
            </a:r>
            <a:r>
              <a:rPr lang="en-US" sz="2400" dirty="0" smtClean="0">
                <a:solidFill>
                  <a:srgbClr val="0070C0"/>
                </a:solidFill>
              </a:rPr>
              <a:t>Factor</a:t>
            </a:r>
            <a:r>
              <a:rPr lang="en-US" sz="2400" dirty="0">
                <a:solidFill>
                  <a:srgbClr val="0070C0"/>
                </a:solidFill>
              </a:rPr>
              <a:t>, </a:t>
            </a:r>
            <a:r>
              <a:rPr lang="en-US" sz="2400" dirty="0" err="1">
                <a:solidFill>
                  <a:srgbClr val="0070C0"/>
                </a:solidFill>
              </a:rPr>
              <a:t>MCopiesOfC</a:t>
            </a:r>
            <a:endParaRPr lang="en-US" sz="2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10169236" y="3910863"/>
                <a:ext cx="202276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0070C0"/>
                    </a:solidFill>
                  </a:rPr>
                  <a:t>Can often take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, but not always.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9236" y="3910863"/>
                <a:ext cx="2022764" cy="923330"/>
              </a:xfrm>
              <a:prstGeom prst="rect">
                <a:avLst/>
              </a:prstGeom>
              <a:blipFill>
                <a:blip r:embed="rId4"/>
                <a:stretch>
                  <a:fillRect l="-2410" t="-3974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 flipH="1">
            <a:off x="9560648" y="4118626"/>
            <a:ext cx="608588" cy="45404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0716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713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Poly</a:t>
            </a:r>
            <a:r>
              <a:rPr lang="en-US" dirty="0"/>
              <a:t> is a subset of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Expo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45334"/>
                <a:ext cx="10515600" cy="1388630"/>
              </a:xfrm>
            </p:spPr>
            <p:txBody>
              <a:bodyPr/>
              <a:lstStyle/>
              <a:p>
                <a:r>
                  <a:rPr lang="en-US" dirty="0" smtClean="0"/>
                  <a:t>Proof: Because big-O includes an implicit “at most,”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dirty="0" smtClean="0"/>
                  <a:t> is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. So </a:t>
                </a:r>
                <a:r>
                  <a:rPr lang="en-US" dirty="0"/>
                  <a:t>a</a:t>
                </a:r>
                <a:r>
                  <a:rPr lang="en-US" dirty="0" smtClean="0"/>
                  <a:t>ny problem with 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method of solution also has a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method of solution.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45334"/>
                <a:ext cx="10515600" cy="1388630"/>
              </a:xfrm>
              <a:blipFill>
                <a:blip r:embed="rId2"/>
                <a:stretch>
                  <a:fillRect l="-1043" t="-7048" r="-1449" b="-3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897042"/>
            <a:ext cx="7129860" cy="389168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691418" y="4388146"/>
            <a:ext cx="24845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Some books refer to </a:t>
            </a:r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Poly</a:t>
            </a:r>
            <a:r>
              <a:rPr lang="en-US" dirty="0" smtClean="0">
                <a:solidFill>
                  <a:srgbClr val="0070C0"/>
                </a:solidFill>
              </a:rPr>
              <a:t> as </a:t>
            </a:r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FP</a:t>
            </a:r>
            <a:r>
              <a:rPr lang="en-US" dirty="0" smtClean="0">
                <a:solidFill>
                  <a:srgbClr val="0070C0"/>
                </a:solidFill>
              </a:rPr>
              <a:t>, but the precise definition can vary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892800" y="4636655"/>
            <a:ext cx="2798619" cy="62807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0101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5891" y="3600169"/>
            <a:ext cx="7546109" cy="32441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618" y="88035"/>
            <a:ext cx="10515600" cy="11225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Useful examples: computational problems All3Sets and </a:t>
            </a:r>
            <a:r>
              <a:rPr lang="en-US" dirty="0" err="1" smtClean="0"/>
              <a:t>AllSubsets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1210542"/>
            <a:ext cx="7222827" cy="2844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28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618" y="88035"/>
            <a:ext cx="10515600" cy="11225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More useful examples: computational problems TSP, </a:t>
            </a:r>
            <a:r>
              <a:rPr lang="en-US" dirty="0" err="1" smtClean="0"/>
              <a:t>TSPPath</a:t>
            </a:r>
            <a:r>
              <a:rPr lang="en-US" dirty="0" smtClean="0"/>
              <a:t> and </a:t>
            </a:r>
            <a:r>
              <a:rPr lang="en-US" dirty="0" err="1" smtClean="0"/>
              <a:t>ShortestPath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6346" y="2500737"/>
            <a:ext cx="6636327" cy="23479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3271" y="4512916"/>
            <a:ext cx="6640947" cy="234508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159871"/>
            <a:ext cx="6477176" cy="184194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8287" y="3284393"/>
            <a:ext cx="3324225" cy="344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2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64" y="189635"/>
            <a:ext cx="3622964" cy="1971675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boundary between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Poly</a:t>
            </a:r>
            <a:r>
              <a:rPr lang="en-US" dirty="0"/>
              <a:t> and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Expo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83217" y="0"/>
            <a:ext cx="7108783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0200" y="2965334"/>
            <a:ext cx="36483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Small changes to a problem can dramatically change its complexity, as demonstrated by each of these three pairs of problems.</a:t>
            </a:r>
            <a:endParaRPr lang="en-US" sz="2400" dirty="0">
              <a:solidFill>
                <a:srgbClr val="0070C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842097" y="2011680"/>
            <a:ext cx="1104884" cy="102731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627120" y="4307840"/>
            <a:ext cx="1323571" cy="24568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895600" y="4775200"/>
            <a:ext cx="2051381" cy="130248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7274560" y="2001520"/>
            <a:ext cx="985520" cy="1016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7274560" y="4553527"/>
            <a:ext cx="985520" cy="1016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7274560" y="6170814"/>
            <a:ext cx="985520" cy="1016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34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636" y="171163"/>
            <a:ext cx="11388437" cy="835602"/>
          </a:xfrm>
        </p:spPr>
        <p:txBody>
          <a:bodyPr/>
          <a:lstStyle/>
          <a:p>
            <a:r>
              <a:rPr lang="en-US" dirty="0"/>
              <a:t>HaltEx: A decision problem in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Expo</a:t>
            </a:r>
            <a:r>
              <a:rPr lang="en-US" dirty="0"/>
              <a:t> but not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Poly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636" y="1006765"/>
            <a:ext cx="10211377" cy="2561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2037" y="3527179"/>
            <a:ext cx="6102314" cy="333082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32436" y="5688069"/>
            <a:ext cx="867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HaltEx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33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6293"/>
          </a:xfrm>
        </p:spPr>
        <p:txBody>
          <a:bodyPr/>
          <a:lstStyle/>
          <a:p>
            <a:r>
              <a:rPr lang="en-US" dirty="0"/>
              <a:t>HaltEx is in Expo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65907"/>
                <a:ext cx="10515600" cy="4351338"/>
              </a:xfrm>
            </p:spPr>
            <p:txBody>
              <a:bodyPr/>
              <a:lstStyle/>
              <a:p>
                <a:r>
                  <a:rPr lang="en-US" dirty="0" smtClean="0"/>
                  <a:t>Proof: Given program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 smtClean="0"/>
                  <a:t> and string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dirty="0" smtClean="0"/>
                  <a:t>, simulate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 smtClean="0"/>
                  <a:t> steps. This requires at most an exponential number of steps, showing that HaltEx is in 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Expo</a:t>
                </a:r>
                <a:r>
                  <a:rPr lang="en-US" dirty="0" smtClean="0"/>
                  <a:t>. 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65907"/>
                <a:ext cx="10515600" cy="4351338"/>
              </a:xfrm>
              <a:blipFill>
                <a:blip r:embed="rId2"/>
                <a:stretch>
                  <a:fillRect l="-1043" t="-2381" r="-15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600" y="4610642"/>
            <a:ext cx="8737724" cy="21914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9529" y="2872509"/>
            <a:ext cx="5127687" cy="279884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493463" y="4727486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HaltEx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192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5982" y="161926"/>
            <a:ext cx="10515600" cy="937202"/>
          </a:xfrm>
        </p:spPr>
        <p:txBody>
          <a:bodyPr/>
          <a:lstStyle/>
          <a:p>
            <a:r>
              <a:rPr lang="en-US" dirty="0"/>
              <a:t>HaltEx is not in </a:t>
            </a:r>
            <a:r>
              <a:rPr lang="en-US" dirty="0" smtClean="0"/>
              <a:t>Poly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1777" y="2364974"/>
            <a:ext cx="10371354" cy="435133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357745" y="1052947"/>
                <a:ext cx="9199419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Proof: Assume not. Then the program below, when given itself as input, produces contradictory behavior: it terminates within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400" dirty="0" smtClean="0"/>
                  <a:t> steps if and only if it requires more than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  <a:r>
                  <a:rPr lang="en-US" sz="2400" dirty="0" smtClean="0"/>
                  <a:t>steps. </a:t>
                </a:r>
                <a:endParaRPr lang="en-US" sz="2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7745" y="1052947"/>
                <a:ext cx="9199419" cy="1200329"/>
              </a:xfrm>
              <a:prstGeom prst="rect">
                <a:avLst/>
              </a:prstGeom>
              <a:blipFill>
                <a:blip r:embed="rId3"/>
                <a:stretch>
                  <a:fillRect l="-1060" t="-4061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2667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2037</TotalTime>
  <Words>387</Words>
  <Application>Microsoft Office PowerPoint</Application>
  <PresentationFormat>Widescreen</PresentationFormat>
  <Paragraphs>33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Office Theme</vt:lpstr>
      <vt:lpstr>11. Poly and Expo</vt:lpstr>
      <vt:lpstr>Formal definitions of Poly and Expo</vt:lpstr>
      <vt:lpstr>Poly is a subset of Expo</vt:lpstr>
      <vt:lpstr>Useful examples: computational problems All3Sets and AllSubsets</vt:lpstr>
      <vt:lpstr>More useful examples: computational problems TSP, TSPPath and ShortestPath</vt:lpstr>
      <vt:lpstr>The boundary between Poly and Expo</vt:lpstr>
      <vt:lpstr>HaltEx: A decision problem in Expo but not Poly</vt:lpstr>
      <vt:lpstr>HaltEx is in Expo</vt:lpstr>
      <vt:lpstr>HaltEx is not in Poly</vt:lpstr>
      <vt:lpstr>Unreasonable encodings of the input affect complexity</vt:lpstr>
      <vt:lpstr>Why study Poly, really?</vt:lpstr>
    </vt:vector>
  </TitlesOfParts>
  <Company>Dickinson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Introduction</dc:title>
  <dc:creator>MacCormick, John</dc:creator>
  <cp:lastModifiedBy>MacCormick, John</cp:lastModifiedBy>
  <cp:revision>82</cp:revision>
  <dcterms:created xsi:type="dcterms:W3CDTF">2017-06-16T14:57:42Z</dcterms:created>
  <dcterms:modified xsi:type="dcterms:W3CDTF">2017-09-26T11:47:05Z</dcterms:modified>
</cp:coreProperties>
</file>