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1" r:id="rId3"/>
    <p:sldId id="352" r:id="rId4"/>
    <p:sldId id="353" r:id="rId5"/>
    <p:sldId id="354" r:id="rId6"/>
    <p:sldId id="355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3" r:id="rId15"/>
    <p:sldId id="364" r:id="rId16"/>
    <p:sldId id="365" r:id="rId17"/>
    <p:sldId id="366" r:id="rId18"/>
    <p:sldId id="367" r:id="rId19"/>
    <p:sldId id="368" r:id="rId20"/>
    <p:sldId id="369" r:id="rId21"/>
    <p:sldId id="370" r:id="rId22"/>
    <p:sldId id="37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55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207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5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1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2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4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1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16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6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2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48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A0031-D6FA-482B-BEE2-3982F80F9286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13. Polynomial-time mapping reductions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slides for </a:t>
            </a:r>
            <a:r>
              <a:rPr lang="en-US" i="1" dirty="0"/>
              <a:t>What Can Be Computed?</a:t>
            </a:r>
          </a:p>
        </p:txBody>
      </p:sp>
    </p:spTree>
    <p:extLst>
      <p:ext uri="{BB962C8B-B14F-4D97-AF65-F5344CB8AC3E}">
        <p14:creationId xmlns:p14="http://schemas.microsoft.com/office/powerpoint/2010/main" val="1161666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3079" y="1682973"/>
            <a:ext cx="8645842" cy="469641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231971"/>
                <a:ext cx="10515600" cy="815975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HC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U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HC</m:t>
                      </m:r>
                    </m:oMath>
                  </m:oMathPara>
                </a14:m>
                <a:br>
                  <a:rPr lang="en-US" dirty="0"/>
                </a:b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231971"/>
                <a:ext cx="10515600" cy="815975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130976"/>
            <a:ext cx="10515600" cy="7575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Key trick: convert each node into connected “triplets”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8800" y="6265269"/>
            <a:ext cx="9433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Exercise: prove our three conditions (</a:t>
            </a:r>
            <a:r>
              <a:rPr lang="en-US" sz="2400" dirty="0" err="1">
                <a:solidFill>
                  <a:srgbClr val="0070C0"/>
                </a:solidFill>
              </a:rPr>
              <a:t>pos→pos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dirty="0" err="1">
                <a:solidFill>
                  <a:srgbClr val="0070C0"/>
                </a:solidFill>
              </a:rPr>
              <a:t>neg→neg</a:t>
            </a:r>
            <a:r>
              <a:rPr lang="en-US" sz="2400" dirty="0">
                <a:solidFill>
                  <a:srgbClr val="0070C0"/>
                </a:solidFill>
              </a:rPr>
              <a:t>, polytime)</a:t>
            </a:r>
          </a:p>
        </p:txBody>
      </p:sp>
    </p:spTree>
    <p:extLst>
      <p:ext uri="{BB962C8B-B14F-4D97-AF65-F5344CB8AC3E}">
        <p14:creationId xmlns:p14="http://schemas.microsoft.com/office/powerpoint/2010/main" val="1638385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4095"/>
          </a:xfrm>
        </p:spPr>
        <p:txBody>
          <a:bodyPr/>
          <a:lstStyle/>
          <a:p>
            <a:r>
              <a:rPr lang="en-US" dirty="0"/>
              <a:t>Next: three important </a:t>
            </a:r>
            <a:r>
              <a:rPr lang="en-US" i="1" dirty="0"/>
              <a:t>satisfiability</a:t>
            </a:r>
            <a:r>
              <a:rPr lang="en-US" dirty="0"/>
              <a:t>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8445"/>
            <a:ext cx="10515600" cy="3965575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CircuitSAT</a:t>
            </a:r>
            <a:r>
              <a:rPr lang="en-US" dirty="0"/>
              <a:t>: Given a circuit with many binary inputs and a single binary output, is there any setting of the inputs that causes a 1 to be output?</a:t>
            </a:r>
          </a:p>
          <a:p>
            <a:pPr lvl="1"/>
            <a:r>
              <a:rPr lang="en-US" dirty="0"/>
              <a:t>i.e. can we </a:t>
            </a:r>
            <a:r>
              <a:rPr lang="en-US" i="1" dirty="0"/>
              <a:t>satisfy</a:t>
            </a:r>
            <a:r>
              <a:rPr lang="en-US" dirty="0"/>
              <a:t> the circuit?</a:t>
            </a:r>
          </a:p>
          <a:p>
            <a:r>
              <a:rPr lang="en-US" b="1" dirty="0"/>
              <a:t>SAT</a:t>
            </a:r>
            <a:r>
              <a:rPr lang="en-US" dirty="0"/>
              <a:t>: Given a Boolean formula, is there any setting of the variables that causes the formula as a whole to be True? </a:t>
            </a:r>
            <a:r>
              <a:rPr lang="en-US" sz="1800" dirty="0"/>
              <a:t>(Technicality: the formula must be in </a:t>
            </a:r>
            <a:r>
              <a:rPr lang="en-US" sz="1800" i="1" dirty="0"/>
              <a:t>conjunctive normal form</a:t>
            </a:r>
            <a:r>
              <a:rPr lang="en-US" sz="1800" dirty="0"/>
              <a:t>, or CNF.)</a:t>
            </a:r>
          </a:p>
          <a:p>
            <a:pPr lvl="1"/>
            <a:r>
              <a:rPr lang="en-US" dirty="0"/>
              <a:t>i.e. can we </a:t>
            </a:r>
            <a:r>
              <a:rPr lang="en-US" i="1" dirty="0"/>
              <a:t>satisfy</a:t>
            </a:r>
            <a:r>
              <a:rPr lang="en-US" dirty="0"/>
              <a:t> the formula?</a:t>
            </a:r>
          </a:p>
          <a:p>
            <a:r>
              <a:rPr lang="en-US" b="1" dirty="0"/>
              <a:t>3-SAT</a:t>
            </a:r>
            <a:r>
              <a:rPr lang="en-US" dirty="0"/>
              <a:t>: Same as SAT, but clauses in the formula have a maximum of three literals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79320" y="5696585"/>
            <a:ext cx="8008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Satisfiability problems have important practical applications, and they also play a central role in complexity theory</a:t>
            </a:r>
          </a:p>
        </p:txBody>
      </p:sp>
    </p:spTree>
    <p:extLst>
      <p:ext uri="{BB962C8B-B14F-4D97-AF65-F5344CB8AC3E}">
        <p14:creationId xmlns:p14="http://schemas.microsoft.com/office/powerpoint/2010/main" val="4218367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8835"/>
          </a:xfrm>
        </p:spPr>
        <p:txBody>
          <a:bodyPr/>
          <a:lstStyle/>
          <a:p>
            <a:r>
              <a:rPr lang="en-US" dirty="0"/>
              <a:t>A CircuitSAT instance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26927" y="1292225"/>
            <a:ext cx="3305786" cy="43513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5961380"/>
            <a:ext cx="10905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Exercise: is this a positive instance of CircuitSAT? Equivalently, is the circuit satisfiable?</a:t>
            </a:r>
          </a:p>
        </p:txBody>
      </p:sp>
    </p:spTree>
    <p:extLst>
      <p:ext uri="{BB962C8B-B14F-4D97-AF65-F5344CB8AC3E}">
        <p14:creationId xmlns:p14="http://schemas.microsoft.com/office/powerpoint/2010/main" val="1377230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same CircuitSAT instance represented as an ASCII string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9318" y="1825625"/>
            <a:ext cx="827336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25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7545"/>
          </a:xfrm>
        </p:spPr>
        <p:txBody>
          <a:bodyPr/>
          <a:lstStyle/>
          <a:p>
            <a:r>
              <a:rPr lang="en-US" dirty="0"/>
              <a:t>Terminology for Boolean formulas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6040" y="2900228"/>
            <a:ext cx="7299960" cy="5464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89961" y="3951466"/>
            <a:ext cx="9601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binary variable</a:t>
            </a:r>
          </a:p>
        </p:txBody>
      </p:sp>
      <p:cxnSp>
        <p:nvCxnSpPr>
          <p:cNvPr id="7" name="Straight Arrow Connector 6"/>
          <p:cNvCxnSpPr>
            <a:stCxn id="5" idx="0"/>
          </p:cNvCxnSpPr>
          <p:nvPr/>
        </p:nvCxnSpPr>
        <p:spPr>
          <a:xfrm flipV="1">
            <a:off x="3970021" y="3446685"/>
            <a:ext cx="53339" cy="50478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04262" y="1804335"/>
            <a:ext cx="480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OR</a:t>
            </a:r>
          </a:p>
        </p:txBody>
      </p:sp>
      <p:cxnSp>
        <p:nvCxnSpPr>
          <p:cNvPr id="10" name="Straight Arrow Connector 9"/>
          <p:cNvCxnSpPr>
            <a:stCxn id="9" idx="2"/>
          </p:cNvCxnSpPr>
          <p:nvPr/>
        </p:nvCxnSpPr>
        <p:spPr>
          <a:xfrm flipH="1">
            <a:off x="3604262" y="2173667"/>
            <a:ext cx="240030" cy="7418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59684" y="1805815"/>
            <a:ext cx="60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NOT</a:t>
            </a:r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>
          <a:xfrm flipH="1">
            <a:off x="5059684" y="2175147"/>
            <a:ext cx="304798" cy="7418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141724" y="1804335"/>
            <a:ext cx="60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AND</a:t>
            </a:r>
          </a:p>
        </p:txBody>
      </p:sp>
      <p:cxnSp>
        <p:nvCxnSpPr>
          <p:cNvPr id="19" name="Straight Arrow Connector 18"/>
          <p:cNvCxnSpPr>
            <a:stCxn id="18" idx="2"/>
          </p:cNvCxnSpPr>
          <p:nvPr/>
        </p:nvCxnSpPr>
        <p:spPr>
          <a:xfrm flipH="1">
            <a:off x="6141724" y="2173667"/>
            <a:ext cx="304798" cy="7418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ight Brace 2"/>
          <p:cNvSpPr/>
          <p:nvPr/>
        </p:nvSpPr>
        <p:spPr>
          <a:xfrm rot="5400000">
            <a:off x="7287777" y="2719905"/>
            <a:ext cx="275830" cy="1958340"/>
          </a:xfrm>
          <a:prstGeom prst="rightBrace">
            <a:avLst>
              <a:gd name="adj1" fmla="val 121783"/>
              <a:gd name="adj2" fmla="val 4911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953417" y="3951465"/>
            <a:ext cx="96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clause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10402" y="1619669"/>
            <a:ext cx="821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literals</a:t>
            </a:r>
          </a:p>
        </p:txBody>
      </p:sp>
      <p:cxnSp>
        <p:nvCxnSpPr>
          <p:cNvPr id="17" name="Straight Arrow Connector 16"/>
          <p:cNvCxnSpPr>
            <a:stCxn id="14" idx="2"/>
          </p:cNvCxnSpPr>
          <p:nvPr/>
        </p:nvCxnSpPr>
        <p:spPr>
          <a:xfrm flipH="1">
            <a:off x="6953417" y="1989001"/>
            <a:ext cx="467802" cy="60908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ight Brace 19"/>
          <p:cNvSpPr/>
          <p:nvPr/>
        </p:nvSpPr>
        <p:spPr>
          <a:xfrm rot="16200000" flipV="1">
            <a:off x="6828740" y="2540051"/>
            <a:ext cx="217713" cy="715448"/>
          </a:xfrm>
          <a:prstGeom prst="rightBrace">
            <a:avLst>
              <a:gd name="adj1" fmla="val 121783"/>
              <a:gd name="adj2" fmla="val 5003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14" idx="2"/>
          </p:cNvCxnSpPr>
          <p:nvPr/>
        </p:nvCxnSpPr>
        <p:spPr>
          <a:xfrm>
            <a:off x="7421219" y="1989001"/>
            <a:ext cx="579781" cy="8535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264258" y="5004243"/>
                <a:ext cx="10457350" cy="1384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i="1" dirty="0"/>
                  <a:t>Literal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US" sz="2800" dirty="0"/>
                  <a:t> a variable or a negated variable</a:t>
                </a:r>
              </a:p>
              <a:p>
                <a:r>
                  <a:rPr lang="en-US" sz="2800" b="1" i="1" dirty="0"/>
                  <a:t>Clause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US" sz="2800" dirty="0"/>
                  <a:t> zero or more literals joined by ORs</a:t>
                </a:r>
              </a:p>
              <a:p>
                <a:r>
                  <a:rPr lang="en-US" sz="2800" b="1" i="1" dirty="0"/>
                  <a:t>Conjunctive normal form </a:t>
                </a:r>
                <a:r>
                  <a:rPr lang="en-US" sz="2800" dirty="0"/>
                  <a:t>(CNF)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US" sz="2800" dirty="0"/>
                  <a:t> zero or more clauses joined by ANDs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4258" y="5004243"/>
                <a:ext cx="10457350" cy="1384995"/>
              </a:xfrm>
              <a:prstGeom prst="rect">
                <a:avLst/>
              </a:prstGeom>
              <a:blipFill>
                <a:blip r:embed="rId3"/>
                <a:stretch>
                  <a:fillRect l="-1166" t="-4405" r="-699" b="-11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1853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which of these are positive instances of SAT?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2428323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∨¬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∨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∨¬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)∧(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∨¬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∧¬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∧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242832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7816133" y="4079019"/>
            <a:ext cx="4492486" cy="1901830"/>
            <a:chOff x="7816133" y="4079019"/>
            <a:chExt cx="4492486" cy="1901830"/>
          </a:xfrm>
        </p:grpSpPr>
        <p:sp>
          <p:nvSpPr>
            <p:cNvPr id="4" name="TextBox 3"/>
            <p:cNvSpPr txBox="1"/>
            <p:nvPr/>
          </p:nvSpPr>
          <p:spPr>
            <a:xfrm>
              <a:off x="8380675" y="4595854"/>
              <a:ext cx="3927944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70C0"/>
                  </a:solidFill>
                </a:rPr>
                <a:t>Trick question: not in CNF, so negative instance by definition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 flipV="1">
              <a:off x="7816133" y="4079019"/>
              <a:ext cx="644055" cy="612251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3943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 instances can easily be represented in ASCII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966" y="2831829"/>
            <a:ext cx="8782050" cy="7334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2393" y="2159550"/>
            <a:ext cx="1511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Example: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02044" y="4140492"/>
            <a:ext cx="1496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becomes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370" y="5085062"/>
            <a:ext cx="11227242" cy="55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521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3-SAT is the same as SAT, except that clauses may have at most three literals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4386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Exercise: which of the following are positive instances of 3-SAT?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838200" y="2575077"/>
                <a:ext cx="10515600" cy="242832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∨¬</m:t>
                          </m:r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∨</m:t>
                              </m:r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∨¬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)∧(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∨¬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∨¬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∨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∨¬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∧(¬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575077"/>
                <a:ext cx="10515600" cy="24283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7476877" y="4837448"/>
            <a:ext cx="4715123" cy="1825027"/>
            <a:chOff x="7476877" y="4837448"/>
            <a:chExt cx="4715123" cy="1825027"/>
          </a:xfrm>
        </p:grpSpPr>
        <p:sp>
          <p:nvSpPr>
            <p:cNvPr id="6" name="TextBox 5"/>
            <p:cNvSpPr txBox="1"/>
            <p:nvPr/>
          </p:nvSpPr>
          <p:spPr>
            <a:xfrm>
              <a:off x="7476877" y="5708368"/>
              <a:ext cx="471512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70C0"/>
                  </a:solidFill>
                </a:rPr>
                <a:t>Trick question: not in 3-CNF, so negative instance by definition</a:t>
              </a:r>
            </a:p>
          </p:txBody>
        </p:sp>
        <p:cxnSp>
          <p:nvCxnSpPr>
            <p:cNvPr id="7" name="Straight Arrow Connector 6"/>
            <p:cNvCxnSpPr>
              <a:stCxn id="6" idx="0"/>
            </p:cNvCxnSpPr>
            <p:nvPr/>
          </p:nvCxnSpPr>
          <p:spPr>
            <a:xfrm flipH="1" flipV="1">
              <a:off x="9295075" y="4837448"/>
              <a:ext cx="539364" cy="87092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9957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study polyreductions between CircuitSAT, SAT, and 3-SAT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2779782"/>
                <a:ext cx="10515600" cy="3947022"/>
              </a:xfrm>
            </p:spPr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CircuitSAT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SAT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Uses </a:t>
                </a:r>
                <a:r>
                  <a:rPr lang="en-US" i="1" dirty="0"/>
                  <a:t>Tseytin transformation</a:t>
                </a:r>
                <a:r>
                  <a:rPr lang="en-US" dirty="0"/>
                  <a:t>. Details in the book.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SAT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Circuit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SAT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Easy to convert CNF formula into equivalent circuit. See next slide.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3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-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SAT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SAT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Trivial. A 3-CNF formula is satisfiable if and only if it’s a positive instance of SAT.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SAT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-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SAT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Requires </a:t>
                </a:r>
                <a:r>
                  <a:rPr lang="en-US" i="1" dirty="0"/>
                  <a:t>clause splitting</a:t>
                </a:r>
                <a:r>
                  <a:rPr lang="en-US" dirty="0"/>
                  <a:t>. See later slides.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779782"/>
                <a:ext cx="10515600" cy="3947022"/>
              </a:xfrm>
              <a:blipFill>
                <a:blip r:embed="rId2"/>
                <a:stretch>
                  <a:fillRect b="-2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647784" y="1977628"/>
            <a:ext cx="1637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CircuitSAT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28033" y="1971110"/>
            <a:ext cx="7021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SAT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72578" y="1977628"/>
            <a:ext cx="995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3-SAT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431159" y="2146742"/>
            <a:ext cx="661541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128726" y="2146742"/>
            <a:ext cx="661541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6128726" y="2358409"/>
            <a:ext cx="661541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431158" y="2350385"/>
            <a:ext cx="661541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2706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</a:rPr>
                        <m:t>SAT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CircuitSAT</m:t>
                      </m:r>
                    </m:oMath>
                  </m:oMathPara>
                </a14:m>
                <a:br>
                  <a:rPr lang="en-US" dirty="0"/>
                </a:b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2727" y="2630689"/>
            <a:ext cx="5644213" cy="12412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9886" y="1500188"/>
            <a:ext cx="3887314" cy="4743449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6632653" y="2988410"/>
            <a:ext cx="731520" cy="5257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52727" y="6090009"/>
            <a:ext cx="9433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Exercise: prove our three conditions (</a:t>
            </a:r>
            <a:r>
              <a:rPr lang="en-US" sz="2400" dirty="0" err="1">
                <a:solidFill>
                  <a:srgbClr val="0070C0"/>
                </a:solidFill>
              </a:rPr>
              <a:t>pos→pos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dirty="0" err="1">
                <a:solidFill>
                  <a:srgbClr val="0070C0"/>
                </a:solidFill>
              </a:rPr>
              <a:t>neg→neg</a:t>
            </a:r>
            <a:r>
              <a:rPr lang="en-US" sz="2400" dirty="0">
                <a:solidFill>
                  <a:srgbClr val="0070C0"/>
                </a:solidFill>
              </a:rPr>
              <a:t>, polytime)</a:t>
            </a:r>
          </a:p>
        </p:txBody>
      </p:sp>
    </p:spTree>
    <p:extLst>
      <p:ext uri="{BB962C8B-B14F-4D97-AF65-F5344CB8AC3E}">
        <p14:creationId xmlns:p14="http://schemas.microsoft.com/office/powerpoint/2010/main" val="2830031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note: for the rest of the course, we focus on decision problems.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Problems that were previously defined as nondecision problems (e.g. Packing, Partition) are now considered as decision problems</a:t>
            </a:r>
          </a:p>
          <a:p>
            <a:r>
              <a:rPr lang="en-US" dirty="0"/>
              <a:t>Why? Because we are building up to NP-completeness, which is only defined for decision problems.</a:t>
            </a:r>
          </a:p>
        </p:txBody>
      </p:sp>
    </p:spTree>
    <p:extLst>
      <p:ext uri="{BB962C8B-B14F-4D97-AF65-F5344CB8AC3E}">
        <p14:creationId xmlns:p14="http://schemas.microsoft.com/office/powerpoint/2010/main" val="14153824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" y="120075"/>
            <a:ext cx="10515600" cy="890760"/>
          </a:xfrm>
        </p:spPr>
        <p:txBody>
          <a:bodyPr/>
          <a:lstStyle/>
          <a:p>
            <a:r>
              <a:rPr lang="en-US" dirty="0"/>
              <a:t>Useful tool: splitting a clause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" y="871265"/>
            <a:ext cx="1504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In general: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55080" y="3816484"/>
            <a:ext cx="2343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Specific example: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" y="1480349"/>
            <a:ext cx="4070032" cy="424799"/>
          </a:xfrm>
          <a:prstGeom prst="rect">
            <a:avLst/>
          </a:prstGeom>
        </p:spPr>
      </p:pic>
      <p:sp>
        <p:nvSpPr>
          <p:cNvPr id="7" name="Down Arrow 6"/>
          <p:cNvSpPr/>
          <p:nvPr/>
        </p:nvSpPr>
        <p:spPr>
          <a:xfrm>
            <a:off x="2880360" y="2115538"/>
            <a:ext cx="472440" cy="655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029" y="2937659"/>
            <a:ext cx="6245542" cy="46395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1221" y="4400385"/>
            <a:ext cx="4451624" cy="402119"/>
          </a:xfrm>
          <a:prstGeom prst="rect">
            <a:avLst/>
          </a:prstGeom>
        </p:spPr>
      </p:pic>
      <p:sp>
        <p:nvSpPr>
          <p:cNvPr id="10" name="Down Arrow 9"/>
          <p:cNvSpPr/>
          <p:nvPr/>
        </p:nvSpPr>
        <p:spPr>
          <a:xfrm>
            <a:off x="9220200" y="5005401"/>
            <a:ext cx="472440" cy="655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46713" y="5755231"/>
            <a:ext cx="5541645" cy="407041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167641" y="1341565"/>
            <a:ext cx="6377940" cy="243830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475571" y="4278149"/>
            <a:ext cx="5679938" cy="210757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735580" y="4231100"/>
            <a:ext cx="2149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new </a:t>
            </a:r>
            <a:r>
              <a:rPr lang="en-US" i="1" dirty="0">
                <a:solidFill>
                  <a:srgbClr val="00B050"/>
                </a:solidFill>
              </a:rPr>
              <a:t>dummy variable</a:t>
            </a:r>
          </a:p>
        </p:txBody>
      </p:sp>
      <p:cxnSp>
        <p:nvCxnSpPr>
          <p:cNvPr id="17" name="Straight Arrow Connector 16"/>
          <p:cNvCxnSpPr>
            <a:stCxn id="15" idx="0"/>
          </p:cNvCxnSpPr>
          <p:nvPr/>
        </p:nvCxnSpPr>
        <p:spPr>
          <a:xfrm flipV="1">
            <a:off x="3810137" y="3401614"/>
            <a:ext cx="68443" cy="829486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5" idx="0"/>
          </p:cNvCxnSpPr>
          <p:nvPr/>
        </p:nvCxnSpPr>
        <p:spPr>
          <a:xfrm flipV="1">
            <a:off x="3810137" y="3383432"/>
            <a:ext cx="829660" cy="847668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87679" y="5247399"/>
            <a:ext cx="40538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Satisfying assignment of original clause maps to satisfying assignment of new clauses, and vice versa</a:t>
            </a:r>
          </a:p>
        </p:txBody>
      </p:sp>
    </p:spTree>
    <p:extLst>
      <p:ext uri="{BB962C8B-B14F-4D97-AF65-F5344CB8AC3E}">
        <p14:creationId xmlns:p14="http://schemas.microsoft.com/office/powerpoint/2010/main" val="16577671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365125"/>
                <a:ext cx="10515600" cy="747395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</a:rPr>
                        <m:t>SAT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3−</m:t>
                      </m:r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SAT</m:t>
                      </m:r>
                    </m:oMath>
                  </m:oMathPara>
                </a14:m>
                <a:br>
                  <a:rPr lang="en-US" dirty="0"/>
                </a:b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65125"/>
                <a:ext cx="10515600" cy="74739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0408"/>
            <a:ext cx="10515600" cy="1858407"/>
          </a:xfrm>
        </p:spPr>
        <p:txBody>
          <a:bodyPr>
            <a:normAutofit/>
          </a:bodyPr>
          <a:lstStyle/>
          <a:p>
            <a:r>
              <a:rPr lang="en-US" dirty="0"/>
              <a:t>Achieve this by repeatedly splitting clauses in the SAT formula, until all clauses have at most three literals</a:t>
            </a:r>
          </a:p>
          <a:p>
            <a:pPr lvl="1"/>
            <a:r>
              <a:rPr lang="en-US" dirty="0"/>
              <a:t>Use a different, new dummy variable for each split</a:t>
            </a:r>
          </a:p>
          <a:p>
            <a:r>
              <a:rPr lang="en-US" dirty="0"/>
              <a:t>Example: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9130" y="5879105"/>
            <a:ext cx="7993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Exercise: Does this run in polynomial time?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003758" y="2823299"/>
            <a:ext cx="8617872" cy="2713811"/>
            <a:chOff x="1127458" y="3186986"/>
            <a:chExt cx="8617872" cy="27138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/>
                <p:cNvSpPr/>
                <p:nvPr/>
              </p:nvSpPr>
              <p:spPr>
                <a:xfrm>
                  <a:off x="2857199" y="3186986"/>
                  <a:ext cx="457811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∧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57199" y="3186986"/>
                  <a:ext cx="4578112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/>
                <p:cNvSpPr/>
                <p:nvPr/>
              </p:nvSpPr>
              <p:spPr>
                <a:xfrm>
                  <a:off x="2270459" y="3968479"/>
                  <a:ext cx="589142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∧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¬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∧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70459" y="3968479"/>
                  <a:ext cx="5891421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/>
                <p:cNvSpPr/>
                <p:nvPr/>
              </p:nvSpPr>
              <p:spPr>
                <a:xfrm>
                  <a:off x="1660858" y="4749972"/>
                  <a:ext cx="740292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∧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¬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∧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¬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∧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" name="Rectangle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60858" y="4749972"/>
                  <a:ext cx="7402924" cy="369332"/>
                </a:xfrm>
                <a:prstGeom prst="rect">
                  <a:avLst/>
                </a:prstGeom>
                <a:blipFill>
                  <a:blip r:embed="rId5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Rectangle 6"/>
                <p:cNvSpPr/>
                <p:nvPr/>
              </p:nvSpPr>
              <p:spPr>
                <a:xfrm>
                  <a:off x="1127458" y="5531465"/>
                  <a:ext cx="861787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∧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¬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∧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¬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∧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∧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" name="Rectangle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7458" y="5531465"/>
                  <a:ext cx="8617872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2" name="Group 11"/>
            <p:cNvGrpSpPr/>
            <p:nvPr/>
          </p:nvGrpSpPr>
          <p:grpSpPr>
            <a:xfrm>
              <a:off x="3962400" y="3590314"/>
              <a:ext cx="762000" cy="344169"/>
              <a:chOff x="3962400" y="3556318"/>
              <a:chExt cx="762000" cy="344169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flipH="1">
                <a:off x="3962400" y="3556318"/>
                <a:ext cx="381000" cy="337502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>
                <a:off x="4343400" y="3562985"/>
                <a:ext cx="381000" cy="337502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/>
            <p:cNvGrpSpPr/>
            <p:nvPr/>
          </p:nvGrpSpPr>
          <p:grpSpPr>
            <a:xfrm>
              <a:off x="3017520" y="4371807"/>
              <a:ext cx="762000" cy="344169"/>
              <a:chOff x="3962400" y="3556318"/>
              <a:chExt cx="762000" cy="344169"/>
            </a:xfrm>
          </p:grpSpPr>
          <p:cxnSp>
            <p:nvCxnSpPr>
              <p:cNvPr id="14" name="Straight Arrow Connector 13"/>
              <p:cNvCxnSpPr/>
              <p:nvPr/>
            </p:nvCxnSpPr>
            <p:spPr>
              <a:xfrm flipH="1">
                <a:off x="3962400" y="3556318"/>
                <a:ext cx="381000" cy="337502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4343400" y="3562985"/>
                <a:ext cx="381000" cy="337502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>
              <a:off x="7543800" y="5153300"/>
              <a:ext cx="762000" cy="344169"/>
              <a:chOff x="3962400" y="3556318"/>
              <a:chExt cx="762000" cy="344169"/>
            </a:xfrm>
          </p:grpSpPr>
          <p:cxnSp>
            <p:nvCxnSpPr>
              <p:cNvPr id="17" name="Straight Arrow Connector 16"/>
              <p:cNvCxnSpPr/>
              <p:nvPr/>
            </p:nvCxnSpPr>
            <p:spPr>
              <a:xfrm flipH="1">
                <a:off x="3962400" y="3556318"/>
                <a:ext cx="381000" cy="337502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4343400" y="3562985"/>
                <a:ext cx="381000" cy="337502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8095492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180" y="273685"/>
            <a:ext cx="10515600" cy="680137"/>
          </a:xfrm>
        </p:spPr>
        <p:txBody>
          <a:bodyPr>
            <a:normAutofit fontScale="90000"/>
          </a:bodyPr>
          <a:lstStyle/>
          <a:p>
            <a:r>
              <a:rPr lang="en-US" dirty="0"/>
              <a:t>Polyequivalence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8180" y="2842259"/>
                <a:ext cx="10988040" cy="371856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We have already seen that</a:t>
                </a:r>
              </a:p>
              <a:p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UHC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DHC</m:t>
                      </m:r>
                    </m:oMath>
                  </m:oMathPara>
                </a14:m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and</a:t>
                </a:r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CircuitSAT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≡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SAT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≡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3−</m:t>
                      </m:r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SAT</m:t>
                      </m:r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Later we will see these are all polyequivalent to each other and to many others (these will be the </a:t>
                </a:r>
                <a:r>
                  <a:rPr lang="en-US" i="1" dirty="0"/>
                  <a:t>NP-complete problems</a:t>
                </a:r>
                <a:r>
                  <a:rPr lang="en-US" dirty="0"/>
                  <a:t>)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8180" y="2842259"/>
                <a:ext cx="10988040" cy="3718561"/>
              </a:xfrm>
              <a:blipFill>
                <a:blip r:embed="rId2"/>
                <a:stretch>
                  <a:fillRect l="-1109" t="-2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4849" y="1248728"/>
            <a:ext cx="9359462" cy="129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85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6839" y="2397899"/>
            <a:ext cx="10460355" cy="96728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860" y="4072393"/>
            <a:ext cx="10240802" cy="17337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Informal definition of </a:t>
            </a:r>
            <a:r>
              <a:rPr lang="en-US" dirty="0" err="1"/>
              <a:t>polyreduction</a:t>
            </a:r>
            <a:r>
              <a:rPr lang="en-US" dirty="0"/>
              <a:t> (compare with Turing reductions)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Turing reductions: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Polyreductions:</a:t>
            </a:r>
          </a:p>
        </p:txBody>
      </p:sp>
    </p:spTree>
    <p:extLst>
      <p:ext uri="{BB962C8B-B14F-4D97-AF65-F5344CB8AC3E}">
        <p14:creationId xmlns:p14="http://schemas.microsoft.com/office/powerpoint/2010/main" val="3090438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definition of </a:t>
            </a:r>
            <a:r>
              <a:rPr lang="en-US" dirty="0" err="1"/>
              <a:t>polyreduction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62" y="2020094"/>
            <a:ext cx="10048875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937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polyreduce Partition to Packing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8186" y="1825625"/>
            <a:ext cx="891562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836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0735"/>
          </a:xfrm>
        </p:spPr>
        <p:txBody>
          <a:bodyPr/>
          <a:lstStyle/>
          <a:p>
            <a:r>
              <a:rPr lang="en-US" dirty="0"/>
              <a:t>Compare again with Turing reductions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1751" y="1432560"/>
            <a:ext cx="8756483" cy="5250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036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686300" cy="1325563"/>
          </a:xfrm>
        </p:spPr>
        <p:txBody>
          <a:bodyPr/>
          <a:lstStyle/>
          <a:p>
            <a:r>
              <a:rPr lang="en-US" dirty="0"/>
              <a:t>Proof technique for polyreductions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703320"/>
                <a:ext cx="10515600" cy="2717482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dirty="0"/>
                  <a:t>The conversion (top middle arrow in the diagram) must be an algorithm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with the following properties: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maps positive instances to positive instances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maps negative instances to negative instances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runs in polynomial time</a:t>
                </a:r>
              </a:p>
              <a:p>
                <a:pPr marL="514350" indent="-514350">
                  <a:buFont typeface="+mj-lt"/>
                  <a:buAutoNum type="alphaLcParenR"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For part (b), it’s usually easier to prove the contrapositive, i.e. “If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positive, 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is positive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703320"/>
                <a:ext cx="10515600" cy="2717482"/>
              </a:xfrm>
              <a:blipFill>
                <a:blip r:embed="rId2"/>
                <a:stretch>
                  <a:fillRect l="-812" t="-4719" b="-11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800" y="157221"/>
            <a:ext cx="6553200" cy="3198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646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Next, two important polyreductions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Undirected Hamilton cycle to directed Hamilton cycle:</a:t>
                </a:r>
              </a:p>
              <a:p>
                <a:pPr marL="0" indent="0">
                  <a:buNone/>
                </a:pPr>
                <a:endParaRPr lang="en-US" b="0" i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UHC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DHC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514350" indent="-514350">
                  <a:buFont typeface="+mj-lt"/>
                  <a:buAutoNum type="arabicPeriod" startAt="2"/>
                </a:pPr>
                <a:r>
                  <a:rPr lang="en-US" dirty="0"/>
                  <a:t>Directed Hamilton cycle to undirected Hamilton cycle:</a:t>
                </a:r>
              </a:p>
              <a:p>
                <a:pPr marL="0" indent="0">
                  <a:buNone/>
                </a:pPr>
                <a:endParaRPr lang="en-US" b="0" i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HC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U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HC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246120" y="6081067"/>
            <a:ext cx="637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Exercise: any idea how we can achieve these?</a:t>
            </a:r>
          </a:p>
        </p:txBody>
      </p:sp>
    </p:spTree>
    <p:extLst>
      <p:ext uri="{BB962C8B-B14F-4D97-AF65-F5344CB8AC3E}">
        <p14:creationId xmlns:p14="http://schemas.microsoft.com/office/powerpoint/2010/main" val="10511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231971"/>
                <a:ext cx="10515600" cy="815975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UHC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DHC</m:t>
                      </m:r>
                    </m:oMath>
                  </m:oMathPara>
                </a14:m>
                <a:br>
                  <a:rPr lang="en-US" dirty="0"/>
                </a:b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231971"/>
                <a:ext cx="10515600" cy="81597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1100"/>
            <a:ext cx="10515600" cy="75755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Key trick: convert each undirected edge into two directed edges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2686" y="1808722"/>
            <a:ext cx="7591894" cy="42820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28800" y="6173829"/>
            <a:ext cx="9433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Exercise: prove our three conditions (</a:t>
            </a:r>
            <a:r>
              <a:rPr lang="en-US" sz="2400" dirty="0" err="1">
                <a:solidFill>
                  <a:srgbClr val="0070C0"/>
                </a:solidFill>
              </a:rPr>
              <a:t>pos→pos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dirty="0" err="1">
                <a:solidFill>
                  <a:srgbClr val="0070C0"/>
                </a:solidFill>
              </a:rPr>
              <a:t>neg→neg</a:t>
            </a:r>
            <a:r>
              <a:rPr lang="en-US" sz="2400" dirty="0">
                <a:solidFill>
                  <a:srgbClr val="0070C0"/>
                </a:solidFill>
              </a:rPr>
              <a:t>, polytime)</a:t>
            </a:r>
          </a:p>
        </p:txBody>
      </p:sp>
    </p:spTree>
    <p:extLst>
      <p:ext uri="{BB962C8B-B14F-4D97-AF65-F5344CB8AC3E}">
        <p14:creationId xmlns:p14="http://schemas.microsoft.com/office/powerpoint/2010/main" val="3132867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2585</TotalTime>
  <Words>853</Words>
  <Application>Microsoft Office PowerPoint</Application>
  <PresentationFormat>Widescreen</PresentationFormat>
  <Paragraphs>112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Office Theme</vt:lpstr>
      <vt:lpstr>13. Polynomial-time mapping reductions</vt:lpstr>
      <vt:lpstr>Important note: for the rest of the course, we focus on decision problems.</vt:lpstr>
      <vt:lpstr>Informal definition of polyreduction (compare with Turing reductions)</vt:lpstr>
      <vt:lpstr>Formal definition of polyreduction</vt:lpstr>
      <vt:lpstr>Example: polyreduce Partition to Packing</vt:lpstr>
      <vt:lpstr>Compare again with Turing reductions</vt:lpstr>
      <vt:lpstr>Proof technique for polyreductions</vt:lpstr>
      <vt:lpstr>Next, two important polyreductions</vt:lpstr>
      <vt:lpstr>UHC≤_P DHC </vt:lpstr>
      <vt:lpstr>DHC≤_P UHC </vt:lpstr>
      <vt:lpstr>Next: three important satisfiability problems</vt:lpstr>
      <vt:lpstr>A CircuitSAT instance</vt:lpstr>
      <vt:lpstr>The same CircuitSAT instance represented as an ASCII string</vt:lpstr>
      <vt:lpstr>Terminology for Boolean formulas</vt:lpstr>
      <vt:lpstr>Exercise: which of these are positive instances of SAT?</vt:lpstr>
      <vt:lpstr>SAT instances can easily be represented in ASCII</vt:lpstr>
      <vt:lpstr>3-SAT is the same as SAT, except that clauses may have at most three literals</vt:lpstr>
      <vt:lpstr>We study polyreductions between CircuitSAT, SAT, and 3-SAT</vt:lpstr>
      <vt:lpstr>"SAT" ≤_P "CircuitSAT" </vt:lpstr>
      <vt:lpstr>Useful tool: splitting a clause</vt:lpstr>
      <vt:lpstr>"SAT" ≤_P "3-SAT" </vt:lpstr>
      <vt:lpstr>Polyequivalence</vt:lpstr>
    </vt:vector>
  </TitlesOfParts>
  <Company>Dickinson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Introduction</dc:title>
  <dc:creator>MacCormick, John</dc:creator>
  <cp:lastModifiedBy>MacCormick, John</cp:lastModifiedBy>
  <cp:revision>130</cp:revision>
  <dcterms:created xsi:type="dcterms:W3CDTF">2017-06-16T14:57:42Z</dcterms:created>
  <dcterms:modified xsi:type="dcterms:W3CDTF">2021-04-05T00:07:09Z</dcterms:modified>
</cp:coreProperties>
</file>