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 Universal </a:t>
            </a:r>
            <a:r>
              <a:rPr lang="en-US" dirty="0" smtClean="0"/>
              <a:t>Turing machines and computer programs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568" y="261519"/>
            <a:ext cx="11229474" cy="18801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dirty="0" smtClean="0"/>
              <a:t>Test your understanding. What do the following produce?</a:t>
            </a:r>
          </a:p>
          <a:p>
            <a:pPr marL="457200" lvl="1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alterGAGAtoTATA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utils.ESS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('repeatCAorGA.py'), 'CA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'))</a:t>
            </a: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alterGAGAtoTATA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utils.ESS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('repeatCAorGA.py'), '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'))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27" y="2723527"/>
            <a:ext cx="4392551" cy="2317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009" y="4059031"/>
            <a:ext cx="7410991" cy="231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83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4333"/>
            <a:ext cx="10515600" cy="1325563"/>
          </a:xfrm>
        </p:spPr>
        <p:txBody>
          <a:bodyPr/>
          <a:lstStyle/>
          <a:p>
            <a:r>
              <a:rPr lang="en-US" dirty="0" smtClean="0"/>
              <a:t>The “ignore input” trick will be important in later chapters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6099" y="1389896"/>
            <a:ext cx="10368612" cy="546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3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568" y="261518"/>
            <a:ext cx="11229474" cy="4276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Test your understanding. What does the following sequence of statements produce?</a:t>
            </a: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x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('containsGAGA.py')</a:t>
            </a:r>
          </a:p>
          <a:p>
            <a:pPr marL="457200" lvl="1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utils.writeFile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('progString.txt', x)</a:t>
            </a:r>
          </a:p>
          <a:p>
            <a:pPr marL="457200" lvl="1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utils.writeFile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('inString.txt', 'GGGGAAACTT')</a:t>
            </a:r>
          </a:p>
          <a:p>
            <a:pPr marL="457200" lvl="1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ignoreInput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'GAGAGA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084" y="4733637"/>
            <a:ext cx="9974430" cy="182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14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decision problems are recognizable but undecidable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Recognizable</a:t>
            </a:r>
            <a:r>
              <a:rPr lang="en-US" sz="3600" dirty="0" smtClean="0"/>
              <a:t> means there’s a program that</a:t>
            </a:r>
          </a:p>
          <a:p>
            <a:pPr lvl="1"/>
            <a:r>
              <a:rPr lang="en-US" sz="3200" dirty="0" smtClean="0"/>
              <a:t>Always terminates with the right answer (“yes”) on positive instances</a:t>
            </a:r>
          </a:p>
          <a:p>
            <a:pPr lvl="1"/>
            <a:r>
              <a:rPr lang="en-US" sz="3200" dirty="0" smtClean="0"/>
              <a:t>Is never wrong on negative instances</a:t>
            </a:r>
          </a:p>
          <a:p>
            <a:pPr lvl="1"/>
            <a:r>
              <a:rPr lang="en-US" sz="3200" dirty="0"/>
              <a:t>M</a:t>
            </a:r>
            <a:r>
              <a:rPr lang="en-US" sz="3200" dirty="0" smtClean="0"/>
              <a:t>ay enter an infinite loop on negative instances</a:t>
            </a:r>
          </a:p>
          <a:p>
            <a:r>
              <a:rPr lang="en-US" sz="3600" dirty="0" smtClean="0"/>
              <a:t>Example: </a:t>
            </a:r>
            <a:r>
              <a:rPr lang="en-US" sz="3600" dirty="0" err="1" smtClean="0"/>
              <a:t>YesOnString</a:t>
            </a:r>
            <a:r>
              <a:rPr lang="en-US" sz="3600" dirty="0" smtClean="0"/>
              <a:t> and </a:t>
            </a:r>
            <a:r>
              <a:rPr lang="en-US" sz="3600" dirty="0" err="1" smtClean="0"/>
              <a:t>CrashOnString</a:t>
            </a:r>
            <a:r>
              <a:rPr lang="en-US" sz="3600" dirty="0" smtClean="0"/>
              <a:t> are recognizable but undecidable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37727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YesOnString</a:t>
            </a:r>
            <a:r>
              <a:rPr lang="en-US" dirty="0"/>
              <a:t> </a:t>
            </a:r>
            <a:r>
              <a:rPr lang="en-US" dirty="0" smtClean="0"/>
              <a:t>is recognizable. Here’s a program that recognizes it: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80020"/>
            <a:ext cx="10515600" cy="33281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621" y="5594684"/>
            <a:ext cx="8097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Test your understanding: why does this program not also </a:t>
            </a:r>
            <a:r>
              <a:rPr lang="en-US" sz="3200" i="1" dirty="0" smtClean="0">
                <a:solidFill>
                  <a:srgbClr val="002060"/>
                </a:solidFill>
              </a:rPr>
              <a:t>decide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2060"/>
                </a:solidFill>
              </a:rPr>
              <a:t>YesOnString</a:t>
            </a:r>
            <a:r>
              <a:rPr lang="en-US" sz="3200" dirty="0" smtClean="0">
                <a:solidFill>
                  <a:srgbClr val="002060"/>
                </a:solidFill>
              </a:rPr>
              <a:t>?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37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so far…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</a:t>
            </a:r>
            <a:r>
              <a:rPr lang="en-US" dirty="0" smtClean="0"/>
              <a:t>irst </a:t>
            </a:r>
            <a:r>
              <a:rPr lang="en-US" dirty="0"/>
              <a:t>big idea of the course: there exist undecidable/uncomputable problems</a:t>
            </a:r>
          </a:p>
          <a:p>
            <a:pPr lvl="0"/>
            <a:r>
              <a:rPr lang="en-US" dirty="0"/>
              <a:t>S</a:t>
            </a:r>
            <a:r>
              <a:rPr lang="en-US" dirty="0" smtClean="0"/>
              <a:t>econd </a:t>
            </a:r>
            <a:r>
              <a:rPr lang="en-US" dirty="0"/>
              <a:t>big idea of the course: there exist universal computers —</a:t>
            </a:r>
            <a:r>
              <a:rPr lang="en-US" dirty="0" smtClean="0"/>
              <a:t> </a:t>
            </a:r>
            <a:r>
              <a:rPr lang="en-US" dirty="0"/>
              <a:t>computers that can simulate any other computer or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4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ome important experiments: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 ways of doing the same computation (make sure you can explain each one):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simulateTM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(’containsGAGA.tm’), ’TTGAGATT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containsGAGA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’TTGAGATT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Now we introduce yet another way of doing the same computation: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universal(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(’containsGAGA.py’), ’TTGAGATT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</a:p>
          <a:p>
            <a:pPr lvl="1"/>
            <a:r>
              <a:rPr lang="en-US" dirty="0" smtClean="0"/>
              <a:t>Try it for yourself. What do you think this does? How do you think it works?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What is the difference between the above three methods of doing the same computation?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9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Python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</a:t>
            </a:r>
            <a:r>
              <a:rPr lang="en-US" dirty="0" smtClean="0"/>
              <a:t> function executes strings of Python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9974" y="2636224"/>
            <a:ext cx="8905568" cy="105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08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can 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</a:t>
            </a:r>
            <a:r>
              <a:rPr lang="en-US" dirty="0" smtClean="0"/>
              <a:t> to write a </a:t>
            </a:r>
            <a:r>
              <a:rPr lang="en-US" b="1" i="1" dirty="0" smtClean="0"/>
              <a:t>universal</a:t>
            </a:r>
            <a:r>
              <a:rPr lang="en-US" dirty="0" smtClean="0"/>
              <a:t> Python program that executes other Python programs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4715" y="1690688"/>
            <a:ext cx="9765632" cy="3312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209" y="5805757"/>
            <a:ext cx="10013795" cy="8267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851" y="5130062"/>
            <a:ext cx="8097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Examples (what do these output?):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91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Turing machines exist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High-level argument: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ny Python program can be converted to a Turing machine (see previous chapter)</a:t>
            </a:r>
          </a:p>
          <a:p>
            <a:pPr lvl="1"/>
            <a:r>
              <a:rPr lang="en-US" dirty="0" smtClean="0"/>
              <a:t>We just saw the universal Python program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universal.py</a:t>
            </a:r>
          </a:p>
          <a:p>
            <a:pPr lvl="1"/>
            <a:r>
              <a:rPr lang="en-US" dirty="0"/>
              <a:t>Therefore,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universal.py</a:t>
            </a:r>
            <a:r>
              <a:rPr lang="en-US" dirty="0" smtClean="0"/>
              <a:t> can be converted into an equivalent Turing machine, which is universal by definition</a:t>
            </a:r>
          </a:p>
          <a:p>
            <a:r>
              <a:rPr lang="en-US" dirty="0" smtClean="0"/>
              <a:t>See the textbook for additional details, since for complete correctness are universal Turing machine should receive only one parameter</a:t>
            </a:r>
          </a:p>
          <a:p>
            <a:r>
              <a:rPr lang="en-US" dirty="0" smtClean="0"/>
              <a:t>Universal Turing machines can be constructed explicitly</a:t>
            </a:r>
          </a:p>
          <a:p>
            <a:pPr lvl="1"/>
            <a:r>
              <a:rPr lang="en-US" dirty="0" smtClean="0"/>
              <a:t>Alan Turing gave a suitable construction in his 1936 paper</a:t>
            </a:r>
          </a:p>
          <a:p>
            <a:pPr lvl="1"/>
            <a:r>
              <a:rPr lang="en-US" dirty="0" smtClean="0"/>
              <a:t>Minsky published a 7-state, 4-symbol universal Turing machine in the 1960s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06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9410" y="1272172"/>
            <a:ext cx="9976773" cy="5489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411" y="175209"/>
            <a:ext cx="10736179" cy="1325563"/>
          </a:xfrm>
        </p:spPr>
        <p:txBody>
          <a:bodyPr/>
          <a:lstStyle/>
          <a:p>
            <a:r>
              <a:rPr lang="en-US" dirty="0" smtClean="0"/>
              <a:t>Universal computation occurs in the real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771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37" y="40269"/>
            <a:ext cx="11706726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</a:t>
            </a:r>
            <a:r>
              <a:rPr lang="en-US" sz="3600" dirty="0" smtClean="0"/>
              <a:t>“rule </a:t>
            </a:r>
            <a:r>
              <a:rPr lang="en-US" sz="3600" dirty="0"/>
              <a:t>110 </a:t>
            </a:r>
            <a:r>
              <a:rPr lang="en-US" sz="3600" dirty="0" smtClean="0"/>
              <a:t>automaton” </a:t>
            </a:r>
            <a:r>
              <a:rPr lang="en-US" sz="3600" dirty="0"/>
              <a:t>is a famous example of universal computation resulting from extremely simple rules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8992" y="1296235"/>
            <a:ext cx="6353974" cy="5451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85632" y="3606367"/>
            <a:ext cx="284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See 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rule110.py</a:t>
            </a:r>
            <a:r>
              <a:rPr lang="en-US" sz="2400" dirty="0">
                <a:solidFill>
                  <a:srgbClr val="0070C0"/>
                </a:solidFill>
              </a:rPr>
              <a:t> for details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5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236"/>
            <a:ext cx="10515600" cy="1325563"/>
          </a:xfrm>
        </p:spPr>
        <p:txBody>
          <a:bodyPr/>
          <a:lstStyle/>
          <a:p>
            <a:r>
              <a:rPr lang="en-US" dirty="0" smtClean="0"/>
              <a:t>Using a universal program, we can alter the effects of other programs in real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4677" y="1353798"/>
            <a:ext cx="9357141" cy="55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21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458</Words>
  <Application>Microsoft Office PowerPoint</Application>
  <PresentationFormat>Widescreen</PresentationFormat>
  <Paragraphs>52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Office Theme</vt:lpstr>
      <vt:lpstr>6. Universal Turing machines and computer programs</vt:lpstr>
      <vt:lpstr>Big picture so far…</vt:lpstr>
      <vt:lpstr>Some important experiments:</vt:lpstr>
      <vt:lpstr>The Python exec function executes strings of Python</vt:lpstr>
      <vt:lpstr>We can use exec to write a universal Python program that executes other Python programs</vt:lpstr>
      <vt:lpstr>Universal Turing machines exist too</vt:lpstr>
      <vt:lpstr>Universal computation occurs in the real world</vt:lpstr>
      <vt:lpstr>The “rule 110 automaton” is a famous example of universal computation resulting from extremely simple rules</vt:lpstr>
      <vt:lpstr>Using a universal program, we can alter the effects of other programs in real time</vt:lpstr>
      <vt:lpstr>PowerPoint Presentation</vt:lpstr>
      <vt:lpstr>The “ignore input” trick will be important in later chapters</vt:lpstr>
      <vt:lpstr>PowerPoint Presentation</vt:lpstr>
      <vt:lpstr>Some decision problems are recognizable but undecidable</vt:lpstr>
      <vt:lpstr>YesOnString is recognizable. Here’s a program that recognizes it: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34</cp:revision>
  <dcterms:created xsi:type="dcterms:W3CDTF">2017-06-16T14:57:42Z</dcterms:created>
  <dcterms:modified xsi:type="dcterms:W3CDTF">2017-07-25T15:01:40Z</dcterms:modified>
</cp:coreProperties>
</file>