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9" r:id="rId3"/>
    <p:sldId id="340" r:id="rId4"/>
    <p:sldId id="341" r:id="rId5"/>
    <p:sldId id="342" r:id="rId6"/>
    <p:sldId id="343" r:id="rId7"/>
    <p:sldId id="344" r:id="rId8"/>
    <p:sldId id="345" r:id="rId9"/>
    <p:sldId id="346" r:id="rId10"/>
    <p:sldId id="347" r:id="rId11"/>
    <p:sldId id="348" r:id="rId12"/>
    <p:sldId id="349" r:id="rId13"/>
    <p:sldId id="35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5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207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5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1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22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4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11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16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6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2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0031-D6FA-482B-BEE2-3982F80F9286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748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A0031-D6FA-482B-BEE2-3982F80F9286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D7298-C10D-4C44-8339-043E203B0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8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12. PolyCheck and NPoly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slides for </a:t>
            </a:r>
            <a:r>
              <a:rPr lang="en-US" i="1" dirty="0" smtClean="0"/>
              <a:t>What Can Be Computed?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61666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complexity class NPoly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80655" y="1782619"/>
            <a:ext cx="8617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Definition of running time for </a:t>
            </a:r>
            <a:r>
              <a:rPr lang="en-US" sz="2800" i="1" dirty="0" smtClean="0"/>
              <a:t>nondeterministic</a:t>
            </a:r>
            <a:r>
              <a:rPr lang="en-US" sz="2800" dirty="0" smtClean="0"/>
              <a:t> programs: time until last thread completes, otherwise infinite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655" y="3172546"/>
            <a:ext cx="10296525" cy="1381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90634" y="4989491"/>
            <a:ext cx="860754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Examples</a:t>
            </a:r>
            <a:r>
              <a:rPr lang="en-US" sz="2800" dirty="0">
                <a:solidFill>
                  <a:srgbClr val="0070C0"/>
                </a:solidFill>
              </a:rPr>
              <a:t>: Factor, </a:t>
            </a:r>
            <a:r>
              <a:rPr lang="en-US" sz="2800" dirty="0" err="1">
                <a:solidFill>
                  <a:srgbClr val="0070C0"/>
                </a:solidFill>
              </a:rPr>
              <a:t>TspD</a:t>
            </a:r>
            <a:r>
              <a:rPr lang="en-US" sz="2800" dirty="0">
                <a:solidFill>
                  <a:srgbClr val="0070C0"/>
                </a:solidFill>
              </a:rPr>
              <a:t>, </a:t>
            </a:r>
            <a:r>
              <a:rPr lang="en-US" sz="2800" dirty="0" smtClean="0">
                <a:solidFill>
                  <a:srgbClr val="0070C0"/>
                </a:solidFill>
              </a:rPr>
              <a:t>Packing</a:t>
            </a:r>
            <a:r>
              <a:rPr lang="en-US" sz="2800" dirty="0">
                <a:solidFill>
                  <a:srgbClr val="0070C0"/>
                </a:solidFill>
              </a:rPr>
              <a:t>, SubsetSum, and </a:t>
            </a:r>
            <a:r>
              <a:rPr lang="en-US" sz="2800" dirty="0" smtClean="0">
                <a:solidFill>
                  <a:srgbClr val="0070C0"/>
                </a:solidFill>
              </a:rPr>
              <a:t>Partition</a:t>
            </a:r>
          </a:p>
          <a:p>
            <a:r>
              <a:rPr lang="en-US" sz="2800" dirty="0" smtClean="0">
                <a:solidFill>
                  <a:srgbClr val="0070C0"/>
                </a:solidFill>
              </a:rPr>
              <a:t>Exercise: why are these all in NPoly?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479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8067" y="4304144"/>
            <a:ext cx="7019534" cy="25538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689"/>
            <a:ext cx="10515600" cy="678584"/>
          </a:xfrm>
        </p:spPr>
        <p:txBody>
          <a:bodyPr>
            <a:normAutofit fontScale="90000"/>
          </a:bodyPr>
          <a:lstStyle/>
          <a:p>
            <a:r>
              <a:rPr lang="en-US" dirty="0"/>
              <a:t>PolyCheck and NPoly are identical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4236" y="903576"/>
                <a:ext cx="11206018" cy="4351338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Proof that a PolyCheck problem is in NPoly:</a:t>
                </a:r>
              </a:p>
              <a:p>
                <a:pPr lvl="1"/>
                <a:r>
                  <a:rPr lang="en-US" dirty="0" smtClean="0"/>
                  <a:t>Given </a:t>
                </a:r>
                <a:r>
                  <a:rPr lang="en-US" dirty="0"/>
                  <a:t>polytime </a:t>
                </a:r>
                <a:r>
                  <a:rPr lang="en-US" dirty="0" smtClean="0"/>
                  <a:t>verifier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 smtClean="0"/>
                  <a:t>, construct nondeterministic polytime program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 simulates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 smtClean="0"/>
                  <a:t>, but every time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 smtClean="0"/>
                  <a:t> reads a symbol from the proposed solution or hint,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 launches new threads for every possible symbol.</a:t>
                </a:r>
              </a:p>
              <a:p>
                <a:pPr lvl="1"/>
                <a:r>
                  <a:rPr lang="en-US" dirty="0" smtClean="0"/>
                  <a:t>If there exists any valid proposed solution and hint, one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’s threads will find it and can return the corresponding solution. </a:t>
                </a:r>
              </a:p>
              <a:p>
                <a:r>
                  <a:rPr lang="en-US" dirty="0" smtClean="0"/>
                  <a:t> </a:t>
                </a:r>
                <a:r>
                  <a:rPr lang="en-US" dirty="0"/>
                  <a:t>Proof that </a:t>
                </a:r>
                <a:r>
                  <a:rPr lang="en-US" dirty="0" smtClean="0"/>
                  <a:t>an NPoly problem </a:t>
                </a:r>
                <a:r>
                  <a:rPr lang="en-US" dirty="0"/>
                  <a:t>is in PolyCheck</a:t>
                </a:r>
                <a:r>
                  <a:rPr lang="en-US" dirty="0" smtClean="0"/>
                  <a:t>:</a:t>
                </a:r>
              </a:p>
              <a:p>
                <a:pPr lvl="1"/>
                <a:r>
                  <a:rPr lang="en-US" dirty="0" smtClean="0"/>
                  <a:t>Given </a:t>
                </a:r>
                <a:r>
                  <a:rPr lang="en-US" dirty="0"/>
                  <a:t>nondeterministic polytime program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en-US" dirty="0"/>
                  <a:t>construct polytime verifier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 smtClean="0"/>
                  <a:t> simulates one path down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’s computation tree. </a:t>
                </a:r>
              </a:p>
              <a:p>
                <a:pPr lvl="1"/>
                <a:r>
                  <a:rPr lang="en-US" dirty="0" smtClean="0"/>
                  <a:t>The hint consists of a string describing this path.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4236" y="903576"/>
                <a:ext cx="11206018" cy="4351338"/>
              </a:xfrm>
              <a:blipFill>
                <a:blip r:embed="rId3"/>
                <a:stretch>
                  <a:fillRect l="-979" t="-2241" r="-9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46889" y="5217392"/>
            <a:ext cx="54125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Example of hint string: </a:t>
            </a:r>
            <a:r>
              <a:rPr lang="en-US" sz="2400" dirty="0">
                <a:solidFill>
                  <a:srgbClr val="0070C0"/>
                </a:solidFill>
              </a:rPr>
              <a:t>“2.1.2” for the path leading to “AAAA” in the tree shown)</a:t>
            </a:r>
          </a:p>
          <a:p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619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PolyCheck is sandwiched between Poly and Expo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91127" y="1825624"/>
                <a:ext cx="11037455" cy="4824557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Proof that Poly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dirty="0" smtClean="0"/>
                  <a:t> PolyCheck:</a:t>
                </a:r>
              </a:p>
              <a:p>
                <a:pPr lvl="1"/>
                <a:r>
                  <a:rPr lang="en-US" dirty="0" smtClean="0"/>
                  <a:t>We have a polytime program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 for solving our problem, and we need to construct a polytime verifier.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 can be used as a verifier, by simply computing the solution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and checking that it equals the proposed solution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 smtClean="0"/>
                  <a:t>. No hint is required.</a:t>
                </a:r>
              </a:p>
              <a:p>
                <a:r>
                  <a:rPr lang="en-US" dirty="0"/>
                  <a:t>Proof that </a:t>
                </a:r>
                <a:r>
                  <a:rPr lang="en-US" dirty="0" smtClean="0"/>
                  <a:t>PolyCheck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Expo:</a:t>
                </a:r>
                <a:endParaRPr lang="en-US" dirty="0"/>
              </a:p>
              <a:p>
                <a:pPr lvl="1"/>
                <a:r>
                  <a:rPr lang="en-US" dirty="0" smtClean="0"/>
                  <a:t>Since PolyCheck = NPoly, we have a nondeterministic polytime program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 for solving our problem, and we need to construct a deterministic exponential time program.</a:t>
                </a:r>
              </a:p>
              <a:p>
                <a:pPr lvl="1"/>
                <a:r>
                  <a:rPr lang="en-US" dirty="0" smtClean="0"/>
                  <a:t>Simulate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 deterministically. It’s not hard to show the running time of this simulation is bounded by an exponential function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 smtClean="0"/>
                  <a:t>’s nondeterministic running time.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1127" y="1825624"/>
                <a:ext cx="11037455" cy="4824557"/>
              </a:xfrm>
              <a:blipFill>
                <a:blip r:embed="rId2"/>
                <a:stretch>
                  <a:fillRect l="-994" t="-2020" r="-7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067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745" y="113982"/>
            <a:ext cx="4058675" cy="1463675"/>
          </a:xfrm>
        </p:spPr>
        <p:txBody>
          <a:bodyPr/>
          <a:lstStyle/>
          <a:p>
            <a:r>
              <a:rPr lang="en-US" dirty="0" smtClean="0"/>
              <a:t>Complexity class summary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5455" y="0"/>
            <a:ext cx="5726545" cy="26955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0727" y="2935130"/>
            <a:ext cx="8309119" cy="38151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77164" y="732899"/>
            <a:ext cx="13762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Decision problems only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98082" y="4652319"/>
            <a:ext cx="137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General problems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5473" y="1577657"/>
            <a:ext cx="42434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P</a:t>
            </a:r>
            <a:r>
              <a:rPr lang="en-US" sz="2400" smtClean="0">
                <a:solidFill>
                  <a:srgbClr val="0070C0"/>
                </a:solidFill>
              </a:rPr>
              <a:t>, </a:t>
            </a:r>
            <a:r>
              <a:rPr lang="en-US" sz="2400" smtClean="0">
                <a:solidFill>
                  <a:srgbClr val="0070C0"/>
                </a:solidFill>
              </a:rPr>
              <a:t>NP, </a:t>
            </a:r>
            <a:r>
              <a:rPr lang="en-US" sz="2400" dirty="0" smtClean="0">
                <a:solidFill>
                  <a:srgbClr val="0070C0"/>
                </a:solidFill>
              </a:rPr>
              <a:t>and Exp consist of the decision problems in Poly, NPoly, and Expo respectively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FNP is similar to NPoly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905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690" y="188234"/>
            <a:ext cx="10515600" cy="1325563"/>
          </a:xfrm>
        </p:spPr>
        <p:txBody>
          <a:bodyPr/>
          <a:lstStyle/>
          <a:p>
            <a:r>
              <a:rPr lang="en-US" dirty="0" smtClean="0"/>
              <a:t>Informal definition of PolyCheck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297" y="1513797"/>
            <a:ext cx="6079836" cy="4870739"/>
          </a:xfrm>
        </p:spPr>
        <p:txBody>
          <a:bodyPr>
            <a:normAutofit/>
          </a:bodyPr>
          <a:lstStyle/>
          <a:p>
            <a:r>
              <a:rPr lang="en-US" dirty="0" smtClean="0"/>
              <a:t>A computational problem is in </a:t>
            </a:r>
            <a:r>
              <a:rPr lang="en-US" dirty="0"/>
              <a:t>PolyCheck if, </a:t>
            </a:r>
            <a:r>
              <a:rPr lang="en-US" dirty="0" smtClean="0"/>
              <a:t>when given </a:t>
            </a:r>
            <a:r>
              <a:rPr lang="en-US" dirty="0"/>
              <a:t>a proposed solution, a computer program to can </a:t>
            </a:r>
            <a:r>
              <a:rPr lang="en-US" i="1" dirty="0"/>
              <a:t>check</a:t>
            </a:r>
            <a:r>
              <a:rPr lang="en-US" dirty="0"/>
              <a:t> (or </a:t>
            </a:r>
            <a:r>
              <a:rPr lang="en-US" i="1" dirty="0"/>
              <a:t>verify</a:t>
            </a:r>
            <a:r>
              <a:rPr lang="en-US" dirty="0"/>
              <a:t>) that </a:t>
            </a:r>
            <a:r>
              <a:rPr lang="en-US" dirty="0" smtClean="0"/>
              <a:t>the solution is correct in </a:t>
            </a:r>
            <a:r>
              <a:rPr lang="en-US" dirty="0"/>
              <a:t>polynomial time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Example: Factor is in PolyCheck, because the computer program shown verifies proposed solutions in polynomial time.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0133" y="2536861"/>
            <a:ext cx="5701867" cy="30124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72218" y="1772301"/>
            <a:ext cx="1560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Input to the problem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488218" y="2297638"/>
            <a:ext cx="825140" cy="33472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111672" y="1334048"/>
            <a:ext cx="1519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Proposed solution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317016" y="654816"/>
            <a:ext cx="1985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Hint (not used by this program)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9647345" y="1982431"/>
            <a:ext cx="224018" cy="5544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0407036" y="1334048"/>
            <a:ext cx="491856" cy="120281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87108" y="6103698"/>
            <a:ext cx="4170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Returns “unsure” instead of “incorrect,” for technical reasons discussed later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8488218" y="5549268"/>
            <a:ext cx="544946" cy="5544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015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927" y="6433"/>
            <a:ext cx="10515600" cy="1325563"/>
          </a:xfrm>
        </p:spPr>
        <p:txBody>
          <a:bodyPr/>
          <a:lstStyle/>
          <a:p>
            <a:r>
              <a:rPr lang="en-US" dirty="0" smtClean="0"/>
              <a:t>Definition of verifier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34" y="1301148"/>
            <a:ext cx="7147417" cy="45253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772" y="2973062"/>
            <a:ext cx="4876228" cy="25762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72218" y="1772301"/>
            <a:ext cx="1560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Input to the problem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8488218" y="2297638"/>
            <a:ext cx="1221839" cy="7231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111672" y="1334048"/>
            <a:ext cx="1519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Proposed solution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317016" y="654816"/>
            <a:ext cx="1985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Hint (not used by this program)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9647345" y="1982431"/>
            <a:ext cx="547126" cy="10220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10651671" y="1334048"/>
            <a:ext cx="247222" cy="165952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388926" y="6103698"/>
            <a:ext cx="4170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Returns “unsure” instead of “incorrect,” for technical reasons discussed later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9871363" y="5624945"/>
            <a:ext cx="445654" cy="47875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41746" y="6057531"/>
            <a:ext cx="64421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Try examples </a:t>
            </a:r>
            <a:r>
              <a:rPr lang="en-US" sz="2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 smtClean="0">
                <a:solidFill>
                  <a:srgbClr val="FF0000"/>
                </a:solidFill>
              </a:rPr>
              <a:t>=“</a:t>
            </a:r>
            <a:r>
              <a:rPr lang="en-US" sz="2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1400</a:t>
            </a:r>
            <a:r>
              <a:rPr lang="en-US" sz="2000" dirty="0" smtClean="0">
                <a:solidFill>
                  <a:srgbClr val="FF0000"/>
                </a:solidFill>
              </a:rPr>
              <a:t>”, </a:t>
            </a:r>
            <a:r>
              <a:rPr lang="en-US" sz="2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2000" dirty="0" smtClean="0">
                <a:solidFill>
                  <a:srgbClr val="FF0000"/>
                </a:solidFill>
              </a:rPr>
              <a:t>=“</a:t>
            </a:r>
            <a:r>
              <a:rPr lang="en-US" sz="2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200</a:t>
            </a:r>
            <a:r>
              <a:rPr lang="en-US" sz="2000" dirty="0" smtClean="0">
                <a:solidFill>
                  <a:srgbClr val="FF0000"/>
                </a:solidFill>
              </a:rPr>
              <a:t>” and </a:t>
            </a:r>
            <a:r>
              <a:rPr lang="en-US" sz="2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 smtClean="0">
                <a:solidFill>
                  <a:srgbClr val="FF0000"/>
                </a:solidFill>
              </a:rPr>
              <a:t>=“</a:t>
            </a:r>
            <a:r>
              <a:rPr lang="en-US" sz="2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1400</a:t>
            </a:r>
            <a:r>
              <a:rPr lang="en-US" sz="2000" dirty="0" smtClean="0">
                <a:solidFill>
                  <a:srgbClr val="FF0000"/>
                </a:solidFill>
              </a:rPr>
              <a:t>”, </a:t>
            </a:r>
            <a:r>
              <a:rPr lang="en-US" sz="2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2000" dirty="0" smtClean="0">
                <a:solidFill>
                  <a:srgbClr val="FF0000"/>
                </a:solidFill>
              </a:rPr>
              <a:t>=“</a:t>
            </a:r>
            <a:r>
              <a:rPr lang="en-US" sz="2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500</a:t>
            </a:r>
            <a:r>
              <a:rPr lang="en-US" sz="2000" dirty="0" smtClean="0">
                <a:solidFill>
                  <a:srgbClr val="FF0000"/>
                </a:solidFill>
              </a:rPr>
              <a:t>”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40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236" y="106507"/>
            <a:ext cx="10515600" cy="503093"/>
          </a:xfrm>
        </p:spPr>
        <p:txBody>
          <a:bodyPr>
            <a:noAutofit/>
          </a:bodyPr>
          <a:lstStyle/>
          <a:p>
            <a:r>
              <a:rPr lang="en-US" sz="3200" dirty="0" smtClean="0"/>
              <a:t>Example of a problem that needs a hint for verification: TSPD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52" y="609600"/>
            <a:ext cx="7892040" cy="22348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3657" y="2921456"/>
            <a:ext cx="7184881" cy="39365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72940" y="1175227"/>
            <a:ext cx="3656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dirty="0" smtClean="0">
                <a:solidFill>
                  <a:srgbClr val="0070C0"/>
                </a:solidFill>
              </a:rPr>
              <a:t>= “</a:t>
            </a:r>
            <a:r>
              <a:rPr lang="en-US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a,b,5 b,c,6 c,a,3;20</a:t>
            </a:r>
            <a:r>
              <a:rPr lang="en-US" dirty="0" smtClean="0">
                <a:solidFill>
                  <a:srgbClr val="0070C0"/>
                </a:solidFill>
              </a:rPr>
              <a:t>”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917488" y="1487055"/>
            <a:ext cx="820112" cy="15282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192238" y="1826705"/>
            <a:ext cx="1519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 </a:t>
            </a:r>
            <a:r>
              <a:rPr lang="en-US" dirty="0" smtClean="0">
                <a:solidFill>
                  <a:srgbClr val="0070C0"/>
                </a:solidFill>
              </a:rPr>
              <a:t>= “</a:t>
            </a:r>
            <a:r>
              <a:rPr lang="en-US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yes</a:t>
            </a:r>
            <a:r>
              <a:rPr lang="en-US" dirty="0" smtClean="0">
                <a:solidFill>
                  <a:srgbClr val="0070C0"/>
                </a:solidFill>
              </a:rPr>
              <a:t>”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8275782" y="2096655"/>
            <a:ext cx="942109" cy="9051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1" idx="1"/>
          </p:cNvCxnSpPr>
          <p:nvPr/>
        </p:nvCxnSpPr>
        <p:spPr>
          <a:xfrm flipH="1">
            <a:off x="8672945" y="2630618"/>
            <a:ext cx="1068599" cy="4173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741544" y="2445952"/>
            <a:ext cx="1519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 </a:t>
            </a:r>
            <a:r>
              <a:rPr lang="en-US" dirty="0" smtClean="0">
                <a:solidFill>
                  <a:srgbClr val="0070C0"/>
                </a:solidFill>
              </a:rPr>
              <a:t>= “</a:t>
            </a:r>
            <a:r>
              <a:rPr lang="en-US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a,b,c</a:t>
            </a:r>
            <a:r>
              <a:rPr lang="en-US" dirty="0" smtClean="0">
                <a:solidFill>
                  <a:srgbClr val="0070C0"/>
                </a:solidFill>
              </a:rPr>
              <a:t>”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22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854" y="0"/>
            <a:ext cx="10515600" cy="1325563"/>
          </a:xfrm>
        </p:spPr>
        <p:txBody>
          <a:bodyPr/>
          <a:lstStyle/>
          <a:p>
            <a:r>
              <a:rPr lang="en-US" dirty="0" smtClean="0"/>
              <a:t>Diagrammatic view of verification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538" y="1075924"/>
            <a:ext cx="8052232" cy="45747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198190" y="5745018"/>
                <a:ext cx="10127901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Exercise: construct values of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</a:rPr>
                  <a:t> for TSPD that lead to all four outcomes here.</a:t>
                </a:r>
              </a:p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Now can you see why we return “unsure” instead of “incorrect”?</a:t>
                </a:r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8190" y="5745018"/>
                <a:ext cx="10127901" cy="830997"/>
              </a:xfrm>
              <a:prstGeom prst="rect">
                <a:avLst/>
              </a:prstGeom>
              <a:blipFill>
                <a:blip r:embed="rId3"/>
                <a:stretch>
                  <a:fillRect l="-963" t="-5839" r="-662" b="-15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6575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polytime verifier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073" y="1982643"/>
            <a:ext cx="10531504" cy="22937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403927" y="5200073"/>
                <a:ext cx="756540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0070C0"/>
                    </a:solidFill>
                  </a:rPr>
                  <a:t>Note that the lengths of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800" dirty="0" smtClean="0">
                    <a:solidFill>
                      <a:srgbClr val="0070C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800" dirty="0" smtClean="0">
                    <a:solidFill>
                      <a:srgbClr val="0070C0"/>
                    </a:solidFill>
                  </a:rPr>
                  <a:t> play no role here.</a:t>
                </a:r>
                <a:endParaRPr lang="en-US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927" y="5200073"/>
                <a:ext cx="7565404" cy="523220"/>
              </a:xfrm>
              <a:prstGeom prst="rect">
                <a:avLst/>
              </a:prstGeom>
              <a:blipFill>
                <a:blip r:embed="rId3"/>
                <a:stretch>
                  <a:fillRect l="-1612" t="-10465" r="-64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2821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Technicality: polytime verifiers must check for excessively long solutions and hints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58910"/>
            <a:ext cx="10515600" cy="2484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304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 definition of PolyCheck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133" y="1918571"/>
            <a:ext cx="9129733" cy="12402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31133" y="3491345"/>
            <a:ext cx="83588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Examples: Factor, </a:t>
            </a:r>
            <a:r>
              <a:rPr lang="en-US" sz="2400" dirty="0" err="1" smtClean="0">
                <a:solidFill>
                  <a:srgbClr val="0070C0"/>
                </a:solidFill>
              </a:rPr>
              <a:t>TspD</a:t>
            </a:r>
            <a:r>
              <a:rPr lang="en-US" sz="2400" dirty="0">
                <a:solidFill>
                  <a:srgbClr val="0070C0"/>
                </a:solidFill>
              </a:rPr>
              <a:t>, and three new problems described on following slides (Packing, SubsetSum, and </a:t>
            </a:r>
            <a:r>
              <a:rPr lang="en-US" sz="2400" dirty="0" smtClean="0">
                <a:solidFill>
                  <a:srgbClr val="0070C0"/>
                </a:solidFill>
              </a:rPr>
              <a:t>Partition)</a:t>
            </a:r>
            <a:endParaRPr lang="en-US" sz="2400" dirty="0">
              <a:solidFill>
                <a:srgbClr val="0070C0"/>
              </a:solidFill>
            </a:endParaRPr>
          </a:p>
          <a:p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31133" y="4881418"/>
            <a:ext cx="83588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Analogy for understanding PolyCheck: don’t need to find a needle in a haystack. We only need to look at something and determine whether it is a needle or a piece of hay.</a:t>
            </a:r>
            <a:endParaRPr lang="en-US" sz="2400" dirty="0">
              <a:solidFill>
                <a:srgbClr val="0070C0"/>
              </a:solidFill>
            </a:endParaRPr>
          </a:p>
          <a:p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247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605" y="115743"/>
            <a:ext cx="10515600" cy="1325563"/>
          </a:xfrm>
        </p:spPr>
        <p:txBody>
          <a:bodyPr/>
          <a:lstStyle/>
          <a:p>
            <a:r>
              <a:rPr lang="en-US" dirty="0"/>
              <a:t>Computational problems Packing, SubsetSum, and Partition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295" y="1441306"/>
            <a:ext cx="7720820" cy="50052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137238" y="1409824"/>
                <a:ext cx="3703781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FF0000"/>
                    </a:solidFill>
                  </a:rPr>
                  <a:t>SubsetSum</a:t>
                </a:r>
                <a:r>
                  <a:rPr lang="en-US" sz="2400" dirty="0" smtClean="0"/>
                  <a:t>: Same as for Packing, except that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2400" dirty="0" smtClean="0"/>
                  <a:t> is </a:t>
                </a:r>
                <a:r>
                  <a:rPr lang="en-US" sz="2400" dirty="0"/>
                  <a:t>omitted</a:t>
                </a:r>
                <a:r>
                  <a:rPr lang="en-US" sz="2400" dirty="0" smtClean="0"/>
                  <a:t>. Must pack exactly weight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400" dirty="0" smtClean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FF0000"/>
                    </a:solidFill>
                  </a:rPr>
                  <a:t>Partition</a:t>
                </a:r>
                <a:r>
                  <a:rPr lang="en-US" sz="2400" dirty="0" smtClean="0"/>
                  <a:t>: </a:t>
                </a:r>
                <a:r>
                  <a:rPr lang="en-US" sz="2400" dirty="0"/>
                  <a:t>Same as for Packing, except </a:t>
                </a:r>
                <a:r>
                  <a:rPr lang="en-US" sz="2400" dirty="0" smtClean="0"/>
                  <a:t>that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4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are </a:t>
                </a:r>
                <a:r>
                  <a:rPr lang="en-US" sz="2400" dirty="0"/>
                  <a:t>omitted</a:t>
                </a:r>
                <a:r>
                  <a:rPr lang="en-US" sz="2400" dirty="0" smtClean="0"/>
                  <a:t>. Must pack exactly half the total weight.</a:t>
                </a: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7238" y="1409824"/>
                <a:ext cx="3703781" cy="3785652"/>
              </a:xfrm>
              <a:prstGeom prst="rect">
                <a:avLst/>
              </a:prstGeom>
              <a:blipFill>
                <a:blip r:embed="rId3"/>
                <a:stretch>
                  <a:fillRect l="-2306" t="-1288" r="-2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8155710" y="5144654"/>
            <a:ext cx="3685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Exercise: show that </a:t>
            </a:r>
            <a:r>
              <a:rPr lang="en-US" sz="2400" dirty="0">
                <a:solidFill>
                  <a:srgbClr val="0070C0"/>
                </a:solidFill>
              </a:rPr>
              <a:t>Packing, SubsetSum, and </a:t>
            </a:r>
            <a:r>
              <a:rPr lang="en-US" sz="2400" dirty="0" smtClean="0">
                <a:solidFill>
                  <a:srgbClr val="0070C0"/>
                </a:solidFill>
              </a:rPr>
              <a:t>Partition are all in PolyCheck 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004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2276</TotalTime>
  <Words>708</Words>
  <Application>Microsoft Office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Courier New</vt:lpstr>
      <vt:lpstr>Office Theme</vt:lpstr>
      <vt:lpstr>12. PolyCheck and NPoly</vt:lpstr>
      <vt:lpstr>Informal definition of PolyCheck</vt:lpstr>
      <vt:lpstr>Definition of verifier</vt:lpstr>
      <vt:lpstr>Example of a problem that needs a hint for verification: TSPD</vt:lpstr>
      <vt:lpstr>Diagrammatic view of verification</vt:lpstr>
      <vt:lpstr>Definition of polytime verifier</vt:lpstr>
      <vt:lpstr>Technicality: polytime verifiers must check for excessively long solutions and hints</vt:lpstr>
      <vt:lpstr>Formal definition of PolyCheck</vt:lpstr>
      <vt:lpstr>Computational problems Packing, SubsetSum, and Partition</vt:lpstr>
      <vt:lpstr>The complexity class NPoly</vt:lpstr>
      <vt:lpstr>PolyCheck and NPoly are identical</vt:lpstr>
      <vt:lpstr>PolyCheck is sandwiched between Poly and Expo</vt:lpstr>
      <vt:lpstr>Complexity class summary</vt:lpstr>
    </vt:vector>
  </TitlesOfParts>
  <Company>Dickinson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</dc:title>
  <dc:creator>MacCormick, John</dc:creator>
  <cp:lastModifiedBy>MacCormick, John</cp:lastModifiedBy>
  <cp:revision>105</cp:revision>
  <dcterms:created xsi:type="dcterms:W3CDTF">2017-06-16T14:57:42Z</dcterms:created>
  <dcterms:modified xsi:type="dcterms:W3CDTF">2017-10-02T15:23:55Z</dcterms:modified>
</cp:coreProperties>
</file>