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700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0F4E5-94B8-476A-8D67-828A070400D5}" type="datetimeFigureOut">
              <a:rPr lang="en-US" smtClean="0"/>
              <a:t>6/16/2017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0619D-E710-4BC5-BF78-EF84EFA91E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7385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0F4E5-94B8-476A-8D67-828A070400D5}" type="datetimeFigureOut">
              <a:rPr lang="en-US" smtClean="0"/>
              <a:t>6/16/2017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0619D-E710-4BC5-BF78-EF84EFA91E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7514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0F4E5-94B8-476A-8D67-828A070400D5}" type="datetimeFigureOut">
              <a:rPr lang="en-US" smtClean="0"/>
              <a:t>6/16/2017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0619D-E710-4BC5-BF78-EF84EFA91E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897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0F4E5-94B8-476A-8D67-828A070400D5}" type="datetimeFigureOut">
              <a:rPr lang="en-US" smtClean="0"/>
              <a:t>6/16/2017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0619D-E710-4BC5-BF78-EF84EFA91E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5959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0F4E5-94B8-476A-8D67-828A070400D5}" type="datetimeFigureOut">
              <a:rPr lang="en-US" smtClean="0"/>
              <a:t>6/16/2017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0619D-E710-4BC5-BF78-EF84EFA91E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6217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0F4E5-94B8-476A-8D67-828A070400D5}" type="datetimeFigureOut">
              <a:rPr lang="en-US" smtClean="0"/>
              <a:t>6/16/2017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0619D-E710-4BC5-BF78-EF84EFA91E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02770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0F4E5-94B8-476A-8D67-828A070400D5}" type="datetimeFigureOut">
              <a:rPr lang="en-US" smtClean="0"/>
              <a:t>6/16/2017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0619D-E710-4BC5-BF78-EF84EFA91E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8439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0F4E5-94B8-476A-8D67-828A070400D5}" type="datetimeFigureOut">
              <a:rPr lang="en-US" smtClean="0"/>
              <a:t>6/16/2017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0619D-E710-4BC5-BF78-EF84EFA91E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141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0F4E5-94B8-476A-8D67-828A070400D5}" type="datetimeFigureOut">
              <a:rPr lang="en-US" smtClean="0"/>
              <a:t>6/16/2017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0619D-E710-4BC5-BF78-EF84EFA91E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86393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0F4E5-94B8-476A-8D67-828A070400D5}" type="datetimeFigureOut">
              <a:rPr lang="en-US" smtClean="0"/>
              <a:t>6/16/2017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0619D-E710-4BC5-BF78-EF84EFA91E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0243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0F4E5-94B8-476A-8D67-828A070400D5}" type="datetimeFigureOut">
              <a:rPr lang="en-US" smtClean="0"/>
              <a:t>6/16/2017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0619D-E710-4BC5-BF78-EF84EFA91E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4895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10F4E5-94B8-476A-8D67-828A070400D5}" type="datetimeFigureOut">
              <a:rPr lang="en-US" smtClean="0"/>
              <a:t>6/16/2017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20619D-E710-4BC5-BF78-EF84EFA91E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769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2. What is a computer program?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Lecture slides for </a:t>
            </a:r>
            <a:r>
              <a:rPr lang="en-US" i="1" dirty="0" smtClean="0"/>
              <a:t>What Can Be Computed?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61469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this course, we use only </a:t>
            </a:r>
            <a:r>
              <a:rPr lang="en-US" i="1" dirty="0" smtClean="0"/>
              <a:t>SISO</a:t>
            </a:r>
            <a:r>
              <a:rPr lang="en-US" dirty="0" smtClean="0"/>
              <a:t> python programs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546840"/>
          </a:xfrm>
        </p:spPr>
        <p:txBody>
          <a:bodyPr/>
          <a:lstStyle/>
          <a:p>
            <a:r>
              <a:rPr lang="en-US" dirty="0" smtClean="0"/>
              <a:t>“SISO” means “string in, string out.” So all programs receive a string as input and return a string as output.</a:t>
            </a:r>
          </a:p>
          <a:p>
            <a:pPr lvl="1"/>
            <a:r>
              <a:rPr lang="en-US" dirty="0"/>
              <a:t>W</a:t>
            </a:r>
            <a:r>
              <a:rPr lang="en-US" dirty="0" smtClean="0"/>
              <a:t>e sometime also allow multiple string inputs</a:t>
            </a:r>
          </a:p>
          <a:p>
            <a:endParaRPr lang="en-US" dirty="0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9349" y="4004559"/>
            <a:ext cx="5658925" cy="193911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338274" y="3226847"/>
            <a:ext cx="32412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The input parameter is always a string, usually named “</a:t>
            </a:r>
            <a:r>
              <a:rPr lang="en-US" dirty="0" err="1" smtClean="0">
                <a:solidFill>
                  <a:srgbClr val="0070C0"/>
                </a:solidFill>
              </a:rPr>
              <a:t>inString</a:t>
            </a:r>
            <a:r>
              <a:rPr lang="en-US" dirty="0" smtClean="0">
                <a:solidFill>
                  <a:srgbClr val="0070C0"/>
                </a:solidFill>
              </a:rPr>
              <a:t>”</a:t>
            </a:r>
            <a:endParaRPr lang="en-US" dirty="0">
              <a:solidFill>
                <a:srgbClr val="0070C0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5299587" y="3441424"/>
            <a:ext cx="2038688" cy="894602"/>
          </a:xfrm>
          <a:prstGeom prst="straightConnector1">
            <a:avLst/>
          </a:prstGeom>
          <a:ln w="25400"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222313" y="5620510"/>
            <a:ext cx="32412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The returned value is always a string.</a:t>
            </a:r>
            <a:endParaRPr lang="en-US" dirty="0">
              <a:solidFill>
                <a:srgbClr val="0070C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4419600" y="5670620"/>
            <a:ext cx="1802713" cy="273055"/>
          </a:xfrm>
          <a:prstGeom prst="straightConnector1">
            <a:avLst/>
          </a:prstGeom>
          <a:ln w="25400"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 flipV="1">
            <a:off x="4508811" y="5218046"/>
            <a:ext cx="1713502" cy="517989"/>
          </a:xfrm>
          <a:prstGeom prst="straightConnector1">
            <a:avLst/>
          </a:prstGeom>
          <a:ln w="25400"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25330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56971"/>
            <a:ext cx="10515600" cy="1325563"/>
          </a:xfrm>
        </p:spPr>
        <p:txBody>
          <a:bodyPr/>
          <a:lstStyle/>
          <a:p>
            <a:r>
              <a:rPr lang="en-US" dirty="0" smtClean="0"/>
              <a:t>In our SISO programs, numeric inputs and outputs must be converted to/from strings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243328" y="2020045"/>
            <a:ext cx="5466891" cy="459936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2448" y="1547177"/>
            <a:ext cx="60171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Here, </a:t>
            </a:r>
            <a:r>
              <a:rPr lang="en-US" dirty="0" err="1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inString</a:t>
            </a:r>
            <a:r>
              <a:rPr lang="en-US" dirty="0">
                <a:solidFill>
                  <a:srgbClr val="0070C0"/>
                </a:solidFill>
              </a:rPr>
              <a:t> i</a:t>
            </a:r>
            <a:r>
              <a:rPr lang="en-US" dirty="0" smtClean="0">
                <a:solidFill>
                  <a:srgbClr val="0070C0"/>
                </a:solidFill>
              </a:rPr>
              <a:t>s a single string containing some numbers separated by space characters, e.g. “54 21 7 43”</a:t>
            </a:r>
            <a:endParaRPr lang="en-US" dirty="0">
              <a:solidFill>
                <a:srgbClr val="0070C0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6243328" y="1750142"/>
            <a:ext cx="2232078" cy="346343"/>
          </a:xfrm>
          <a:prstGeom prst="straightConnector1">
            <a:avLst/>
          </a:prstGeom>
          <a:ln w="25400"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52448" y="2601412"/>
            <a:ext cx="54863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The array </a:t>
            </a:r>
            <a:r>
              <a:rPr lang="en-US" dirty="0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numbers</a:t>
            </a:r>
            <a:r>
              <a:rPr lang="en-US" dirty="0" smtClean="0">
                <a:solidFill>
                  <a:srgbClr val="0070C0"/>
                </a:solidFill>
              </a:rPr>
              <a:t> contains a list of strings at this point</a:t>
            </a:r>
            <a:r>
              <a:rPr lang="en-US" dirty="0" smtClean="0">
                <a:solidFill>
                  <a:srgbClr val="0070C0"/>
                </a:solidFill>
              </a:rPr>
              <a:t>, e.g. [“54”, “21”,  “7”, “43”]</a:t>
            </a:r>
            <a:endParaRPr lang="en-US" dirty="0">
              <a:solidFill>
                <a:srgbClr val="0070C0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5476568" y="2772697"/>
            <a:ext cx="1150374" cy="9831"/>
          </a:xfrm>
          <a:prstGeom prst="straightConnector1">
            <a:avLst/>
          </a:prstGeom>
          <a:ln w="25400"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52448" y="3423615"/>
            <a:ext cx="54863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Now the array </a:t>
            </a:r>
            <a:r>
              <a:rPr lang="en-US" dirty="0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numbers</a:t>
            </a:r>
            <a:r>
              <a:rPr lang="en-US" dirty="0" smtClean="0">
                <a:solidFill>
                  <a:srgbClr val="0070C0"/>
                </a:solidFill>
              </a:rPr>
              <a:t> contains a list of </a:t>
            </a:r>
            <a:r>
              <a:rPr lang="en-US" i="1" dirty="0" smtClean="0">
                <a:solidFill>
                  <a:srgbClr val="0070C0"/>
                </a:solidFill>
              </a:rPr>
              <a:t>integers</a:t>
            </a:r>
            <a:r>
              <a:rPr lang="en-US" dirty="0" smtClean="0">
                <a:solidFill>
                  <a:srgbClr val="0070C0"/>
                </a:solidFill>
              </a:rPr>
              <a:t>, e.g. [54, 21,  7, 43]</a:t>
            </a:r>
            <a:endParaRPr lang="en-US" dirty="0">
              <a:solidFill>
                <a:srgbClr val="0070C0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5761703" y="3677265"/>
            <a:ext cx="1061884" cy="253845"/>
          </a:xfrm>
          <a:prstGeom prst="straightConnector1">
            <a:avLst/>
          </a:prstGeom>
          <a:ln w="25400"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52447" y="5476117"/>
            <a:ext cx="54863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The final answer is conceptually an integer, but because of our SISO requirement, it is converted into a string before being returned.</a:t>
            </a:r>
            <a:endParaRPr lang="en-US" dirty="0">
              <a:solidFill>
                <a:srgbClr val="0070C0"/>
              </a:solidFill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5476568" y="6007508"/>
            <a:ext cx="1130716" cy="158311"/>
          </a:xfrm>
          <a:prstGeom prst="straightConnector1">
            <a:avLst/>
          </a:prstGeom>
          <a:ln w="25400"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85914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this course, we use ASCII strings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527175"/>
          </a:xfrm>
        </p:spPr>
        <p:txBody>
          <a:bodyPr>
            <a:noAutofit/>
          </a:bodyPr>
          <a:lstStyle/>
          <a:p>
            <a:r>
              <a:rPr lang="en-US" sz="2400" dirty="0" smtClean="0"/>
              <a:t>ASCII is a standard character set of 128 characters including all of the following:</a:t>
            </a:r>
          </a:p>
          <a:p>
            <a:pPr lvl="1"/>
            <a:r>
              <a:rPr lang="en-US" sz="2000" dirty="0" smtClean="0">
                <a:effectLst/>
              </a:rPr>
              <a:t>!"#$%&amp;'()*+,./0123456789:;&lt;=&gt;?@ABCDEFGHIJKLMNOPQRSTUVWXYZ[\]^_`</a:t>
            </a:r>
            <a:r>
              <a:rPr lang="en-US" sz="2000" dirty="0" err="1" smtClean="0">
                <a:effectLst/>
              </a:rPr>
              <a:t>abcdefghijklmnopqrstuvwxyz</a:t>
            </a:r>
            <a:r>
              <a:rPr lang="en-US" sz="2000" dirty="0" smtClean="0">
                <a:effectLst/>
              </a:rPr>
              <a:t>{|}~</a:t>
            </a:r>
            <a:endParaRPr lang="en-US" sz="2000" dirty="0" smtClean="0"/>
          </a:p>
          <a:p>
            <a:r>
              <a:rPr lang="en-US" sz="2400" dirty="0" smtClean="0"/>
              <a:t>ASCII also includes newline and space characters </a:t>
            </a:r>
          </a:p>
          <a:p>
            <a:r>
              <a:rPr lang="en-US" sz="2400" dirty="0" smtClean="0"/>
              <a:t>Therefore, a SISO program can receive and return large multiline blocks of text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5341" y="4254161"/>
            <a:ext cx="6789481" cy="201636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032954" y="4254161"/>
            <a:ext cx="37362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The syntax </a:t>
            </a:r>
            <a:r>
              <a:rPr lang="en-US" dirty="0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’\n’ </a:t>
            </a:r>
            <a:r>
              <a:rPr lang="en-US" dirty="0" smtClean="0">
                <a:solidFill>
                  <a:srgbClr val="0070C0"/>
                </a:solidFill>
                <a:cs typeface="Courier New" panose="02070309020205020404" pitchFamily="49" charset="0"/>
              </a:rPr>
              <a:t>represents a single ASCII newline character</a:t>
            </a:r>
            <a:endParaRPr lang="en-US" dirty="0">
              <a:solidFill>
                <a:srgbClr val="0070C0"/>
              </a:solidFill>
              <a:cs typeface="Courier New" panose="02070309020205020404" pitchFamily="49" charset="0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7148052" y="4454017"/>
            <a:ext cx="884903" cy="580103"/>
          </a:xfrm>
          <a:prstGeom prst="straightConnector1">
            <a:avLst/>
          </a:prstGeom>
          <a:ln w="25400"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70386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109487"/>
            <a:ext cx="10515600" cy="1325563"/>
          </a:xfrm>
        </p:spPr>
        <p:txBody>
          <a:bodyPr/>
          <a:lstStyle/>
          <a:p>
            <a:r>
              <a:rPr lang="en-US" dirty="0" smtClean="0"/>
              <a:t>Programs can fail to be legitimate SISO programs for many reasons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00088" y="1317523"/>
            <a:ext cx="7871499" cy="5602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43642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P(I)</a:t>
            </a:r>
            <a:r>
              <a:rPr lang="en-US" dirty="0" smtClean="0"/>
              <a:t> is the output of program </a:t>
            </a:r>
            <a:r>
              <a:rPr lang="en-US" i="1" dirty="0" smtClean="0"/>
              <a:t>P</a:t>
            </a:r>
            <a:r>
              <a:rPr lang="en-US" dirty="0" smtClean="0"/>
              <a:t> on input </a:t>
            </a:r>
            <a:r>
              <a:rPr lang="en-US" i="1" dirty="0" smtClean="0"/>
              <a:t>I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formal definition is technical. Read about it for background knowledge but make sure to understand the high-level idea…</a:t>
            </a:r>
          </a:p>
          <a:p>
            <a:endParaRPr lang="en-US" dirty="0"/>
          </a:p>
          <a:p>
            <a:r>
              <a:rPr lang="en-US" dirty="0" smtClean="0"/>
              <a:t>The first function in </a:t>
            </a:r>
            <a:r>
              <a:rPr lang="en-US" i="1" dirty="0" smtClean="0"/>
              <a:t>P</a:t>
            </a:r>
            <a:r>
              <a:rPr lang="en-US" dirty="0" smtClean="0"/>
              <a:t> is the </a:t>
            </a:r>
            <a:r>
              <a:rPr lang="en-US" i="1" dirty="0" smtClean="0"/>
              <a:t>main</a:t>
            </a:r>
            <a:r>
              <a:rPr lang="en-US" dirty="0" smtClean="0"/>
              <a:t> function</a:t>
            </a:r>
          </a:p>
          <a:p>
            <a:r>
              <a:rPr lang="en-US" i="1" dirty="0" smtClean="0"/>
              <a:t>P(I)</a:t>
            </a:r>
            <a:r>
              <a:rPr lang="en-US" dirty="0" smtClean="0"/>
              <a:t> is the output of </a:t>
            </a:r>
            <a:r>
              <a:rPr lang="en-US" i="1" dirty="0" smtClean="0"/>
              <a:t>P</a:t>
            </a:r>
            <a:r>
              <a:rPr lang="en-US" dirty="0" smtClean="0"/>
              <a:t> when the main function receives </a:t>
            </a:r>
            <a:r>
              <a:rPr lang="en-US" i="1" dirty="0" smtClean="0"/>
              <a:t>I</a:t>
            </a:r>
            <a:r>
              <a:rPr lang="en-US" dirty="0" smtClean="0"/>
              <a:t> as input</a:t>
            </a:r>
          </a:p>
          <a:p>
            <a:r>
              <a:rPr lang="en-US" dirty="0" smtClean="0"/>
              <a:t>BUT </a:t>
            </a:r>
            <a:r>
              <a:rPr lang="en-US" i="1" dirty="0" smtClean="0"/>
              <a:t>P(I) </a:t>
            </a:r>
            <a:r>
              <a:rPr lang="en-US" dirty="0" smtClean="0"/>
              <a:t>is </a:t>
            </a:r>
            <a:r>
              <a:rPr lang="en-US" i="1" dirty="0" smtClean="0"/>
              <a:t>undefined</a:t>
            </a:r>
            <a:r>
              <a:rPr lang="en-US" dirty="0" smtClean="0"/>
              <a:t> if:</a:t>
            </a:r>
          </a:p>
          <a:p>
            <a:pPr lvl="1"/>
            <a:r>
              <a:rPr lang="en-US" i="1" dirty="0" smtClean="0"/>
              <a:t>P</a:t>
            </a:r>
            <a:r>
              <a:rPr lang="en-US" dirty="0" smtClean="0"/>
              <a:t> doesn’t terminate</a:t>
            </a:r>
          </a:p>
          <a:p>
            <a:pPr lvl="1"/>
            <a:r>
              <a:rPr lang="en-US" i="1" dirty="0" smtClean="0"/>
              <a:t>P</a:t>
            </a:r>
            <a:r>
              <a:rPr lang="en-US" dirty="0" smtClean="0"/>
              <a:t> returns a value that isn’t an ASCII string</a:t>
            </a:r>
          </a:p>
          <a:p>
            <a:pPr lvl="1"/>
            <a:r>
              <a:rPr lang="en-US" i="1" dirty="0" smtClean="0"/>
              <a:t>P</a:t>
            </a:r>
            <a:r>
              <a:rPr lang="en-US" dirty="0" smtClean="0"/>
              <a:t> throws an exception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46806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i="1" dirty="0" smtClean="0"/>
              <a:t>decision</a:t>
            </a:r>
            <a:r>
              <a:rPr lang="en-US" dirty="0" smtClean="0"/>
              <a:t> program always returns “yes” or “no”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742323"/>
          </a:xfrm>
        </p:spPr>
        <p:txBody>
          <a:bodyPr>
            <a:normAutofit/>
          </a:bodyPr>
          <a:lstStyle/>
          <a:p>
            <a:r>
              <a:rPr lang="en-US" sz="3200" dirty="0" smtClean="0"/>
              <a:t>If </a:t>
            </a:r>
            <a:r>
              <a:rPr lang="en-US" sz="3200" i="1" dirty="0" smtClean="0"/>
              <a:t>P</a:t>
            </a:r>
            <a:r>
              <a:rPr lang="en-US" sz="3200" dirty="0" smtClean="0"/>
              <a:t>(</a:t>
            </a:r>
            <a:r>
              <a:rPr lang="en-US" sz="3200" i="1" dirty="0" smtClean="0"/>
              <a:t>I</a:t>
            </a:r>
            <a:r>
              <a:rPr lang="en-US" sz="3200" dirty="0" smtClean="0"/>
              <a:t>) = “yes”, </a:t>
            </a:r>
            <a:r>
              <a:rPr lang="en-US" sz="3200" i="1" dirty="0" smtClean="0"/>
              <a:t>P</a:t>
            </a:r>
            <a:r>
              <a:rPr lang="en-US" sz="3200" dirty="0" smtClean="0"/>
              <a:t> </a:t>
            </a:r>
            <a:r>
              <a:rPr lang="en-US" sz="3200" b="1" dirty="0" smtClean="0"/>
              <a:t>accepts</a:t>
            </a:r>
            <a:r>
              <a:rPr lang="en-US" sz="3200" dirty="0" smtClean="0"/>
              <a:t> </a:t>
            </a:r>
            <a:r>
              <a:rPr lang="en-US" sz="3200" i="1" dirty="0" smtClean="0"/>
              <a:t>I</a:t>
            </a:r>
          </a:p>
          <a:p>
            <a:r>
              <a:rPr lang="en-US" sz="3200" dirty="0" smtClean="0"/>
              <a:t>If </a:t>
            </a:r>
            <a:r>
              <a:rPr lang="en-US" sz="3200" i="1" dirty="0" smtClean="0"/>
              <a:t>P</a:t>
            </a:r>
            <a:r>
              <a:rPr lang="en-US" sz="3200" dirty="0" smtClean="0"/>
              <a:t>(</a:t>
            </a:r>
            <a:r>
              <a:rPr lang="en-US" sz="3200" i="1" dirty="0" smtClean="0"/>
              <a:t>I</a:t>
            </a:r>
            <a:r>
              <a:rPr lang="en-US" sz="3200" dirty="0" smtClean="0"/>
              <a:t>) = “no”, </a:t>
            </a:r>
            <a:r>
              <a:rPr lang="en-US" sz="3200" i="1" dirty="0" smtClean="0"/>
              <a:t>P</a:t>
            </a:r>
            <a:r>
              <a:rPr lang="en-US" sz="3200" dirty="0" smtClean="0"/>
              <a:t> </a:t>
            </a:r>
            <a:r>
              <a:rPr lang="en-US" sz="3200" b="1" dirty="0" smtClean="0"/>
              <a:t>rejects</a:t>
            </a:r>
            <a:r>
              <a:rPr lang="en-US" sz="3200" dirty="0" smtClean="0"/>
              <a:t> </a:t>
            </a:r>
            <a:r>
              <a:rPr lang="en-US" sz="3200" i="1" dirty="0" smtClean="0"/>
              <a:t>I</a:t>
            </a:r>
          </a:p>
          <a:p>
            <a:endParaRPr lang="en-US" sz="3200" i="1" dirty="0" smtClean="0"/>
          </a:p>
          <a:p>
            <a:r>
              <a:rPr lang="en-US" sz="3200" dirty="0" smtClean="0"/>
              <a:t>For example, containsGAGA.py:</a:t>
            </a:r>
          </a:p>
          <a:p>
            <a:pPr lvl="1"/>
            <a:r>
              <a:rPr lang="en-US" sz="2800" dirty="0" smtClean="0"/>
              <a:t>Accepts “GAGA”, “CGCAGACTGAGATTTA”</a:t>
            </a:r>
          </a:p>
          <a:p>
            <a:pPr lvl="1"/>
            <a:r>
              <a:rPr lang="en-US" sz="2800" dirty="0" smtClean="0"/>
              <a:t>Rejects “”, “AGA”, “TTTTTTTTT”</a:t>
            </a:r>
          </a:p>
          <a:p>
            <a:pPr lvl="1"/>
            <a:endParaRPr lang="en-US" sz="2800" dirty="0"/>
          </a:p>
          <a:p>
            <a:r>
              <a:rPr lang="en-US" sz="3200" dirty="0" smtClean="0"/>
              <a:t>Programs are </a:t>
            </a:r>
            <a:r>
              <a:rPr lang="en-US" sz="3200" b="1" i="1" dirty="0" smtClean="0"/>
              <a:t>equivalent</a:t>
            </a:r>
            <a:r>
              <a:rPr lang="en-US" sz="3200" dirty="0" smtClean="0"/>
              <a:t> if they produce the same outputs on the same inputs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5076706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is it okay to study only SISO Python programs?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Real-world programs receive many kinds of input and output</a:t>
            </a:r>
          </a:p>
          <a:p>
            <a:r>
              <a:rPr lang="en-US" dirty="0"/>
              <a:t>B</a:t>
            </a:r>
            <a:r>
              <a:rPr lang="en-US" dirty="0" smtClean="0"/>
              <a:t>ut our theoretical results for SISO programs can be easily generalized to all other types of computer programs</a:t>
            </a:r>
          </a:p>
          <a:p>
            <a:pPr lvl="1"/>
            <a:r>
              <a:rPr lang="en-US" dirty="0" smtClean="0"/>
              <a:t>All input and output to computers ultimately consists of binary strings, i.e. 1s and 0s</a:t>
            </a:r>
          </a:p>
          <a:p>
            <a:pPr lvl="1"/>
            <a:r>
              <a:rPr lang="en-US" dirty="0" smtClean="0"/>
              <a:t>Binary strings can easily be converted to and from ASCII</a:t>
            </a:r>
          </a:p>
          <a:p>
            <a:r>
              <a:rPr lang="en-US" dirty="0" smtClean="0"/>
              <a:t>The restriction to Python is convenient, but unnecessary</a:t>
            </a:r>
          </a:p>
          <a:p>
            <a:pPr lvl="1"/>
            <a:r>
              <a:rPr lang="en-US" dirty="0" smtClean="0"/>
              <a:t>We will see later that Python programs are equivalent to other standard models of computation, including Turing machines and all other reasonable programming languages and real computers.</a:t>
            </a:r>
          </a:p>
        </p:txBody>
      </p:sp>
    </p:spTree>
    <p:extLst>
      <p:ext uri="{BB962C8B-B14F-4D97-AF65-F5344CB8AC3E}">
        <p14:creationId xmlns:p14="http://schemas.microsoft.com/office/powerpoint/2010/main" val="10815332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 smtClean="0">
            <a:solidFill>
              <a:srgbClr val="0070C0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509</Words>
  <Application>Microsoft Office PowerPoint</Application>
  <PresentationFormat>Widescreen</PresentationFormat>
  <Paragraphs>44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Courier New</vt:lpstr>
      <vt:lpstr>Office Theme</vt:lpstr>
      <vt:lpstr>2. What is a computer program?</vt:lpstr>
      <vt:lpstr>In this course, we use only SISO python programs</vt:lpstr>
      <vt:lpstr>In our SISO programs, numeric inputs and outputs must be converted to/from strings</vt:lpstr>
      <vt:lpstr>In this course, we use ASCII strings</vt:lpstr>
      <vt:lpstr>Programs can fail to be legitimate SISO programs for many reasons</vt:lpstr>
      <vt:lpstr>P(I) is the output of program P on input I</vt:lpstr>
      <vt:lpstr>A decision program always returns “yes” or “no”</vt:lpstr>
      <vt:lpstr>Why is it okay to study only SISO Python programs?</vt:lpstr>
    </vt:vector>
  </TitlesOfParts>
  <Company>Dickinson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2. What is a computer program?</dc:title>
  <dc:creator>MacCormick, John</dc:creator>
  <cp:lastModifiedBy>MacCormick, John</cp:lastModifiedBy>
  <cp:revision>9</cp:revision>
  <dcterms:created xsi:type="dcterms:W3CDTF">2017-06-16T15:46:24Z</dcterms:created>
  <dcterms:modified xsi:type="dcterms:W3CDTF">2017-06-16T17:19:17Z</dcterms:modified>
</cp:coreProperties>
</file>