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0" r:id="rId4"/>
    <p:sldId id="263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What is a computational </a:t>
            </a:r>
            <a:r>
              <a:rPr lang="en-US" dirty="0" smtClean="0"/>
              <a:t>problem?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704" y="0"/>
            <a:ext cx="10515600" cy="1325563"/>
          </a:xfrm>
        </p:spPr>
        <p:txBody>
          <a:bodyPr/>
          <a:lstStyle/>
          <a:p>
            <a:r>
              <a:rPr lang="en-US" dirty="0" smtClean="0"/>
              <a:t>Operations on languages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825" y="1325564"/>
            <a:ext cx="9625468" cy="53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086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Recall: mathematical </a:t>
            </a:r>
            <a:r>
              <a:rPr lang="en-US" b="1" i="1" dirty="0" smtClean="0"/>
              <a:t>functions</a:t>
            </a:r>
            <a:r>
              <a:rPr lang="en-US" dirty="0" smtClean="0"/>
              <a:t> map a given input to a given output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388" y="2627465"/>
            <a:ext cx="10685206" cy="310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232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output of a function can be a set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65640"/>
            <a:ext cx="10515600" cy="287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55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i="1" dirty="0" smtClean="0"/>
              <a:t>computational problem </a:t>
            </a:r>
            <a:r>
              <a:rPr lang="en-US" dirty="0" smtClean="0"/>
              <a:t>is a function that maps ASCII strings to sets of ASCII strings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219" y="2203369"/>
            <a:ext cx="10515600" cy="27648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071" y="5480903"/>
            <a:ext cx="11965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Because computational problems are really functions, we denote them with letters like </a:t>
            </a:r>
            <a:r>
              <a:rPr lang="en-US" sz="2400" i="1" dirty="0" smtClean="0">
                <a:solidFill>
                  <a:srgbClr val="0070C0"/>
                </a:solidFill>
              </a:rPr>
              <a:t>F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i="1" dirty="0" smtClean="0">
                <a:solidFill>
                  <a:srgbClr val="0070C0"/>
                </a:solidFill>
              </a:rPr>
              <a:t>G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i="1" dirty="0" smtClean="0">
                <a:solidFill>
                  <a:srgbClr val="0070C0"/>
                </a:solidFill>
              </a:rPr>
              <a:t>H</a:t>
            </a:r>
            <a:r>
              <a:rPr lang="en-US" sz="2400" dirty="0">
                <a:solidFill>
                  <a:srgbClr val="0070C0"/>
                </a:solidFill>
              </a:rPr>
              <a:t>.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Letters like </a:t>
            </a:r>
            <a:r>
              <a:rPr lang="en-US" sz="2400" i="1" dirty="0" smtClean="0">
                <a:solidFill>
                  <a:srgbClr val="0070C0"/>
                </a:solidFill>
              </a:rPr>
              <a:t>P</a:t>
            </a:r>
            <a:r>
              <a:rPr lang="en-US" sz="2400" dirty="0" smtClean="0">
                <a:solidFill>
                  <a:srgbClr val="0070C0"/>
                </a:solidFill>
              </a:rPr>
              <a:t> and </a:t>
            </a:r>
            <a:r>
              <a:rPr lang="en-US" sz="2400" i="1" dirty="0" smtClean="0">
                <a:solidFill>
                  <a:srgbClr val="0070C0"/>
                </a:solidFill>
              </a:rPr>
              <a:t>Q</a:t>
            </a:r>
            <a:r>
              <a:rPr lang="en-US" sz="2400" dirty="0" smtClean="0">
                <a:solidFill>
                  <a:srgbClr val="0070C0"/>
                </a:solidFill>
              </a:rPr>
              <a:t> will always represent computer </a:t>
            </a:r>
            <a:r>
              <a:rPr lang="en-US" sz="2400" b="1" dirty="0" smtClean="0">
                <a:solidFill>
                  <a:srgbClr val="0070C0"/>
                </a:solidFill>
              </a:rPr>
              <a:t>programs</a:t>
            </a:r>
            <a:r>
              <a:rPr lang="en-US" sz="2400" dirty="0" smtClean="0">
                <a:solidFill>
                  <a:srgbClr val="0070C0"/>
                </a:solidFill>
              </a:rPr>
              <a:t>, not computational problems.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11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045" y="138983"/>
            <a:ext cx="10515600" cy="1325563"/>
          </a:xfrm>
        </p:spPr>
        <p:txBody>
          <a:bodyPr/>
          <a:lstStyle/>
          <a:p>
            <a:r>
              <a:rPr lang="en-US" dirty="0" err="1" smtClean="0"/>
              <a:t>ShortestPath</a:t>
            </a:r>
            <a:r>
              <a:rPr lang="en-US" dirty="0" smtClean="0"/>
              <a:t> provides a good example of a computational problem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1386" y="1297397"/>
            <a:ext cx="7804355" cy="55910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40877" y="4630993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By convention, the solution is “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</a:t>
            </a:r>
            <a:r>
              <a:rPr lang="en-US" sz="2000" dirty="0" smtClean="0">
                <a:solidFill>
                  <a:srgbClr val="0070C0"/>
                </a:solidFill>
              </a:rPr>
              <a:t>” whenever the input is invalid or incorrectly formatted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and negative instances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instance of a problem is </a:t>
            </a:r>
            <a:r>
              <a:rPr lang="en-US" b="1" i="1" dirty="0" smtClean="0"/>
              <a:t>negative</a:t>
            </a:r>
            <a:r>
              <a:rPr lang="en-US" dirty="0" smtClean="0"/>
              <a:t> if the only element of its solution set is “no”</a:t>
            </a:r>
          </a:p>
          <a:p>
            <a:r>
              <a:rPr lang="en-US" dirty="0" smtClean="0"/>
              <a:t>Otherwise, the instance is positive</a:t>
            </a:r>
          </a:p>
          <a:p>
            <a:r>
              <a:rPr lang="en-US" dirty="0" smtClean="0"/>
              <a:t>Examples for </a:t>
            </a:r>
            <a:r>
              <a:rPr lang="en-US" dirty="0" err="1" smtClean="0"/>
              <a:t>ShortestPath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798" y="4001294"/>
            <a:ext cx="100203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48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types of computational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search </a:t>
            </a:r>
            <a:r>
              <a:rPr lang="en-US" b="1" dirty="0" smtClean="0"/>
              <a:t>problem</a:t>
            </a:r>
            <a:r>
              <a:rPr lang="en-US" dirty="0" smtClean="0"/>
              <a:t>: find a solution with a given property that can be true or false</a:t>
            </a:r>
          </a:p>
          <a:p>
            <a:r>
              <a:rPr lang="en-US" b="1" dirty="0" smtClean="0"/>
              <a:t>optimization problem</a:t>
            </a:r>
            <a:r>
              <a:rPr lang="en-US" dirty="0" smtClean="0"/>
              <a:t>: find a solution with the maximum or minimum value of some numerical property</a:t>
            </a:r>
          </a:p>
          <a:p>
            <a:r>
              <a:rPr lang="en-US" b="1" dirty="0" smtClean="0"/>
              <a:t>threshold problem</a:t>
            </a:r>
            <a:r>
              <a:rPr lang="en-US" dirty="0" smtClean="0"/>
              <a:t>: find a solution so that the value of some numerical property is above a given threshold</a:t>
            </a:r>
            <a:endParaRPr lang="en-US" dirty="0"/>
          </a:p>
          <a:p>
            <a:r>
              <a:rPr lang="en-US" b="1" dirty="0"/>
              <a:t>function </a:t>
            </a:r>
            <a:r>
              <a:rPr lang="en-US" b="1" dirty="0" smtClean="0"/>
              <a:t>problem</a:t>
            </a:r>
            <a:r>
              <a:rPr lang="en-US" dirty="0" smtClean="0"/>
              <a:t>: every instance has exactly one solution (so solution sets are all singletons)</a:t>
            </a:r>
          </a:p>
          <a:p>
            <a:r>
              <a:rPr lang="en-US" b="1" dirty="0" smtClean="0"/>
              <a:t>decision problems</a:t>
            </a:r>
            <a:r>
              <a:rPr lang="en-US" dirty="0" smtClean="0"/>
              <a:t>: every solution is either “yes” or “no”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794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problems are especially important in theoretical computer science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0726"/>
            <a:ext cx="10965426" cy="470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35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207" y="1"/>
            <a:ext cx="10515600" cy="1061884"/>
          </a:xfrm>
        </p:spPr>
        <p:txBody>
          <a:bodyPr>
            <a:noAutofit/>
          </a:bodyPr>
          <a:lstStyle/>
          <a:p>
            <a:r>
              <a:rPr lang="en-US" sz="3200" dirty="0" smtClean="0"/>
              <a:t>It’s usually easy to convert between decision problems and general problems while retaining the “essence” of the problem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207" y="1061885"/>
            <a:ext cx="10694812" cy="579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28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allow multiple input strings,  because it’s easy to convert to a single input if desired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678" y="5076726"/>
            <a:ext cx="4340481" cy="712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198" y="2862241"/>
            <a:ext cx="8988527" cy="6420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2192594"/>
            <a:ext cx="4370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Encode as single string (ESS):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6490" y="3701951"/>
            <a:ext cx="703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e.g. the pair (“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CAGA</a:t>
            </a:r>
            <a:r>
              <a:rPr lang="en-US" sz="2400" dirty="0" smtClean="0">
                <a:solidFill>
                  <a:srgbClr val="0070C0"/>
                </a:solidFill>
              </a:rPr>
              <a:t>”, “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AAT</a:t>
            </a:r>
            <a:r>
              <a:rPr lang="en-US" sz="2400" dirty="0" smtClean="0">
                <a:solidFill>
                  <a:srgbClr val="0070C0"/>
                </a:solidFill>
              </a:rPr>
              <a:t>”) becomes </a:t>
            </a:r>
            <a:r>
              <a:rPr lang="en-US" sz="2400" dirty="0">
                <a:solidFill>
                  <a:srgbClr val="0070C0"/>
                </a:solidFill>
              </a:rPr>
              <a:t>“</a:t>
            </a:r>
            <a:r>
              <a:rPr 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CAGAAAT</a:t>
            </a:r>
            <a:r>
              <a:rPr lang="en-US" sz="2400" dirty="0" smtClean="0">
                <a:solidFill>
                  <a:srgbClr val="0070C0"/>
                </a:solidFill>
              </a:rPr>
              <a:t>”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808" y="4370443"/>
            <a:ext cx="5019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De</a:t>
            </a:r>
            <a:r>
              <a:rPr lang="en-US" sz="2800" dirty="0" smtClean="0">
                <a:solidFill>
                  <a:srgbClr val="002060"/>
                </a:solidFill>
              </a:rPr>
              <a:t>code from single string (DESS):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0389" y="5971958"/>
            <a:ext cx="599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e.g</a:t>
            </a:r>
            <a:r>
              <a:rPr lang="en-US" sz="2400" dirty="0">
                <a:solidFill>
                  <a:srgbClr val="0070C0"/>
                </a:solidFill>
              </a:rPr>
              <a:t>. “</a:t>
            </a:r>
            <a:r>
              <a:rPr 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CAGAAAT</a:t>
            </a:r>
            <a:r>
              <a:rPr lang="en-US" sz="2400" dirty="0" smtClean="0">
                <a:solidFill>
                  <a:srgbClr val="0070C0"/>
                </a:solidFill>
              </a:rPr>
              <a:t>”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becomes</a:t>
            </a:r>
            <a:r>
              <a:rPr lang="en-US" sz="2400" dirty="0" smtClean="0">
                <a:solidFill>
                  <a:srgbClr val="0070C0"/>
                </a:solidFill>
              </a:rPr>
              <a:t> (“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CAGA</a:t>
            </a:r>
            <a:r>
              <a:rPr lang="en-US" sz="2400" dirty="0" smtClean="0">
                <a:solidFill>
                  <a:srgbClr val="0070C0"/>
                </a:solidFill>
              </a:rPr>
              <a:t>”, “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AAT</a:t>
            </a:r>
            <a:r>
              <a:rPr lang="en-US" sz="2400" dirty="0" smtClean="0">
                <a:solidFill>
                  <a:srgbClr val="0070C0"/>
                </a:solidFill>
              </a:rPr>
              <a:t>”)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6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6645"/>
            <a:ext cx="10515600" cy="17031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Informal idea: a computational problem is something we want to solve using a computer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55689"/>
            <a:ext cx="10515600" cy="2300750"/>
          </a:xfrm>
        </p:spPr>
        <p:txBody>
          <a:bodyPr>
            <a:normAutofit/>
          </a:bodyPr>
          <a:lstStyle/>
          <a:p>
            <a:r>
              <a:rPr lang="en-US" dirty="0" smtClean="0"/>
              <a:t>A problem receives some input, also called the </a:t>
            </a:r>
            <a:r>
              <a:rPr lang="en-US" b="1" i="1" dirty="0" smtClean="0"/>
              <a:t>instance</a:t>
            </a:r>
            <a:r>
              <a:rPr lang="en-US" dirty="0" smtClean="0"/>
              <a:t> of the problem</a:t>
            </a:r>
          </a:p>
          <a:p>
            <a:r>
              <a:rPr lang="en-US" dirty="0" smtClean="0"/>
              <a:t>To solve the problem, a computer program has to find one of the </a:t>
            </a:r>
            <a:r>
              <a:rPr lang="en-US" b="1" i="1" dirty="0" smtClean="0"/>
              <a:t>solutions</a:t>
            </a:r>
            <a:r>
              <a:rPr lang="en-US" dirty="0" smtClean="0"/>
              <a:t> corresponding to the given input</a:t>
            </a:r>
          </a:p>
          <a:p>
            <a:pPr lvl="1"/>
            <a:r>
              <a:rPr lang="en-US" dirty="0" smtClean="0"/>
              <a:t>There may be zero, one, or multiple solutions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94272" y="1996708"/>
            <a:ext cx="753565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Example: the computational problem </a:t>
            </a:r>
            <a:r>
              <a:rPr lang="en-US" sz="2800" b="1" dirty="0" err="1" smtClean="0">
                <a:solidFill>
                  <a:srgbClr val="002060"/>
                </a:solidFill>
              </a:rPr>
              <a:t>SortWords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Input</a:t>
            </a:r>
            <a:r>
              <a:rPr lang="en-US" sz="2800" dirty="0" smtClean="0">
                <a:solidFill>
                  <a:srgbClr val="002060"/>
                </a:solidFill>
              </a:rPr>
              <a:t>: </a:t>
            </a:r>
            <a:r>
              <a:rPr lang="en-US" sz="2800" dirty="0">
                <a:solidFill>
                  <a:srgbClr val="002060"/>
                </a:solidFill>
              </a:rPr>
              <a:t>A list of words separated </a:t>
            </a:r>
            <a:r>
              <a:rPr lang="en-US" sz="2800" dirty="0" smtClean="0">
                <a:solidFill>
                  <a:srgbClr val="002060"/>
                </a:solidFill>
              </a:rPr>
              <a:t>by whitespace, </a:t>
            </a:r>
          </a:p>
          <a:p>
            <a:pPr lvl="2"/>
            <a:r>
              <a:rPr lang="en-US" sz="2800" dirty="0" smtClean="0">
                <a:solidFill>
                  <a:srgbClr val="002060"/>
                </a:solidFill>
              </a:rPr>
              <a:t>e.g. </a:t>
            </a:r>
            <a:r>
              <a:rPr lang="en-US" sz="2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banana </a:t>
            </a:r>
            <a:r>
              <a:rPr lang="en-US" sz="2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grape banana </a:t>
            </a:r>
            <a:r>
              <a:rPr lang="en-US" sz="2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apple</a:t>
            </a:r>
            <a:endParaRPr lang="en-US" sz="28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Solution</a:t>
            </a:r>
            <a:r>
              <a:rPr lang="en-US" sz="2800" dirty="0" smtClean="0">
                <a:solidFill>
                  <a:srgbClr val="002060"/>
                </a:solidFill>
              </a:rPr>
              <a:t>: A </a:t>
            </a:r>
            <a:r>
              <a:rPr lang="en-US" sz="2800" dirty="0">
                <a:solidFill>
                  <a:srgbClr val="002060"/>
                </a:solidFill>
              </a:rPr>
              <a:t>sorted version of the input </a:t>
            </a:r>
            <a:r>
              <a:rPr lang="en-US" sz="2800" dirty="0" smtClean="0">
                <a:solidFill>
                  <a:srgbClr val="002060"/>
                </a:solidFill>
              </a:rPr>
              <a:t>list, </a:t>
            </a:r>
          </a:p>
          <a:p>
            <a:pPr lvl="2"/>
            <a:r>
              <a:rPr lang="en-US" sz="2800" dirty="0" smtClean="0">
                <a:solidFill>
                  <a:srgbClr val="002060"/>
                </a:solidFill>
              </a:rPr>
              <a:t>e.g. </a:t>
            </a:r>
            <a:r>
              <a:rPr lang="en-US" sz="2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apple </a:t>
            </a:r>
            <a:r>
              <a:rPr lang="en-US" sz="2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banana </a:t>
            </a:r>
            <a:r>
              <a:rPr lang="en-US" sz="28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banana</a:t>
            </a:r>
            <a:r>
              <a:rPr lang="en-US" sz="2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grape</a:t>
            </a:r>
          </a:p>
        </p:txBody>
      </p:sp>
    </p:spTree>
    <p:extLst>
      <p:ext uri="{BB962C8B-B14F-4D97-AF65-F5344CB8AC3E}">
        <p14:creationId xmlns:p14="http://schemas.microsoft.com/office/powerpoint/2010/main" val="1532576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solve, compute, </a:t>
            </a:r>
            <a:r>
              <a:rPr lang="en-US" dirty="0" smtClean="0"/>
              <a:t>decide, computable, decidable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330245"/>
                <a:ext cx="10515600" cy="3846718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dirty="0"/>
                  <a:t>a computational problem on the ASCII alphabet,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dirty="0"/>
                  <a:t>a Python program.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i="1" dirty="0"/>
                  <a:t>solves</a:t>
                </a:r>
                <a:r>
                  <a:rPr lang="en-US" dirty="0"/>
                  <a:t> or </a:t>
                </a:r>
                <a:r>
                  <a:rPr lang="en-US" b="1" i="1" dirty="0"/>
                  <a:t>computes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 smtClean="0"/>
                  <a:t>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for </a:t>
                </a:r>
                <a:r>
                  <a:rPr lang="en-US" dirty="0"/>
                  <a:t>all inputs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dirty="0"/>
                  <a:t>a decision problem solved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we also say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i="1" dirty="0" smtClean="0"/>
                  <a:t>decides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b="1" i="1" dirty="0"/>
                  <a:t>computable</a:t>
                </a:r>
                <a:r>
                  <a:rPr lang="en-US" dirty="0"/>
                  <a:t> if there </a:t>
                </a:r>
                <a:r>
                  <a:rPr lang="en-US" dirty="0" smtClean="0"/>
                  <a:t>exists </a:t>
                </a:r>
                <a:r>
                  <a:rPr lang="en-US" dirty="0"/>
                  <a:t>some program that computes it. Otherwise,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b="1" i="1" dirty="0"/>
                  <a:t>uncomputable</a:t>
                </a:r>
                <a:r>
                  <a:rPr lang="en-US" dirty="0" smtClean="0"/>
                  <a:t>.</a:t>
                </a:r>
              </a:p>
              <a:p>
                <a:r>
                  <a:rPr lang="en-US" b="1" i="1" dirty="0"/>
                  <a:t>Decidable</a:t>
                </a:r>
                <a:r>
                  <a:rPr lang="en-US" dirty="0"/>
                  <a:t> and </a:t>
                </a:r>
                <a:r>
                  <a:rPr lang="en-US" b="1" i="1" dirty="0"/>
                  <a:t>undecidable</a:t>
                </a:r>
                <a:r>
                  <a:rPr lang="en-US" dirty="0"/>
                  <a:t> </a:t>
                </a:r>
                <a:r>
                  <a:rPr lang="en-US" dirty="0" smtClean="0"/>
                  <a:t>mean </a:t>
                </a:r>
                <a:r>
                  <a:rPr lang="en-US" dirty="0"/>
                  <a:t>the same as computable and </a:t>
                </a:r>
                <a:r>
                  <a:rPr lang="en-US" dirty="0" smtClean="0"/>
                  <a:t>uncomputable, </a:t>
                </a:r>
                <a:r>
                  <a:rPr lang="en-US" dirty="0"/>
                  <a:t>but they </a:t>
                </a:r>
                <a:r>
                  <a:rPr lang="en-US" dirty="0" smtClean="0"/>
                  <a:t>apply </a:t>
                </a:r>
                <a:r>
                  <a:rPr lang="en-US" dirty="0"/>
                  <a:t>only to decision problems.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330245"/>
                <a:ext cx="10515600" cy="3846718"/>
              </a:xfrm>
              <a:blipFill>
                <a:blip r:embed="rId2"/>
                <a:stretch>
                  <a:fillRect l="-1043" t="-2536" r="-1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3331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 which of the following problems are computable, decidable, uncomputable, undecidable?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8567"/>
            <a:ext cx="10515600" cy="3748395"/>
          </a:xfrm>
        </p:spPr>
        <p:txBody>
          <a:bodyPr/>
          <a:lstStyle/>
          <a:p>
            <a:r>
              <a:rPr lang="en-US" dirty="0" err="1" smtClean="0"/>
              <a:t>YesOnString</a:t>
            </a:r>
            <a:endParaRPr lang="en-US" dirty="0" smtClean="0"/>
          </a:p>
          <a:p>
            <a:r>
              <a:rPr lang="en-US" dirty="0" err="1" smtClean="0"/>
              <a:t>CrashOnString</a:t>
            </a:r>
            <a:endParaRPr lang="en-US" dirty="0" smtClean="0"/>
          </a:p>
          <a:p>
            <a:r>
              <a:rPr lang="en-US" dirty="0" err="1" smtClean="0"/>
              <a:t>ShortestPath</a:t>
            </a:r>
            <a:endParaRPr lang="en-US" dirty="0" smtClean="0"/>
          </a:p>
          <a:p>
            <a:r>
              <a:rPr lang="en-US" dirty="0" err="1" smtClean="0"/>
              <a:t>HasShortPath</a:t>
            </a:r>
            <a:endParaRPr lang="en-US" dirty="0" smtClean="0"/>
          </a:p>
          <a:p>
            <a:r>
              <a:rPr lang="en-US" dirty="0" smtClean="0"/>
              <a:t>Multiply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887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 which of the following problems are computable, decidable, uncomputable, undecidable?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8567"/>
            <a:ext cx="10515600" cy="3748395"/>
          </a:xfrm>
        </p:spPr>
        <p:txBody>
          <a:bodyPr/>
          <a:lstStyle/>
          <a:p>
            <a:r>
              <a:rPr lang="en-US" dirty="0" err="1" smtClean="0"/>
              <a:t>YesOnString</a:t>
            </a:r>
            <a:r>
              <a:rPr lang="en-US" dirty="0" smtClean="0"/>
              <a:t> – uncomputable and undecidable</a:t>
            </a:r>
          </a:p>
          <a:p>
            <a:r>
              <a:rPr lang="en-US" dirty="0" err="1" smtClean="0"/>
              <a:t>CrashOnString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uncomputable and undecidable</a:t>
            </a:r>
          </a:p>
          <a:p>
            <a:r>
              <a:rPr lang="en-US" dirty="0" err="1" smtClean="0"/>
              <a:t>ShortestPath</a:t>
            </a:r>
            <a:r>
              <a:rPr lang="en-US" dirty="0"/>
              <a:t> </a:t>
            </a:r>
            <a:r>
              <a:rPr lang="en-US" dirty="0" smtClean="0"/>
              <a:t>– computable</a:t>
            </a:r>
          </a:p>
          <a:p>
            <a:r>
              <a:rPr lang="en-US" dirty="0" err="1" smtClean="0"/>
              <a:t>HasShortPath</a:t>
            </a:r>
            <a:r>
              <a:rPr lang="en-US" dirty="0"/>
              <a:t> </a:t>
            </a:r>
            <a:r>
              <a:rPr lang="en-US" dirty="0" smtClean="0"/>
              <a:t>–  computable and decidable</a:t>
            </a:r>
          </a:p>
          <a:p>
            <a:r>
              <a:rPr lang="en-US" dirty="0" smtClean="0"/>
              <a:t>Multiply</a:t>
            </a:r>
            <a:r>
              <a:rPr lang="en-US" dirty="0"/>
              <a:t> </a:t>
            </a:r>
            <a:r>
              <a:rPr lang="en-US" dirty="0" smtClean="0"/>
              <a:t>–  computable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11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problems are equivalent to the question of membership in a language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Given decision problem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 smtClean="0"/>
                  <a:t>,  the language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 is the set of strings that are positive instances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Example: For </a:t>
                </a:r>
                <a:r>
                  <a:rPr lang="en-US" dirty="0" err="1" smtClean="0"/>
                  <a:t>ContainsGAGA</a:t>
                </a:r>
                <a:r>
                  <a:rPr lang="en-US" dirty="0" smtClean="0"/>
                  <a:t>,  the corresponding language is the set of strings that contain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GAGA</a:t>
                </a:r>
                <a:r>
                  <a:rPr lang="en-US" dirty="0" smtClean="0"/>
                  <a:t>”</a:t>
                </a:r>
              </a:p>
              <a:p>
                <a:r>
                  <a:rPr lang="en-US" dirty="0" smtClean="0"/>
                  <a:t>Given language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,  the decision problem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IsMember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 has solution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yes</a:t>
                </a:r>
                <a:r>
                  <a:rPr lang="en-US" dirty="0" smtClean="0"/>
                  <a:t>”  for strings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, and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no</a:t>
                </a:r>
                <a:r>
                  <a:rPr lang="en-US" dirty="0" smtClean="0"/>
                  <a:t>”  otherwise</a:t>
                </a:r>
              </a:p>
              <a:p>
                <a:pPr lvl="1"/>
                <a:r>
                  <a:rPr lang="en-US" dirty="0" smtClean="0"/>
                  <a:t>Example: Given the language of all strings beginning with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dirty="0" smtClean="0"/>
                  <a:t>”,  the corresponding decision problem has solution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yes</a:t>
                </a:r>
                <a:r>
                  <a:rPr lang="en-US" dirty="0" smtClean="0"/>
                  <a:t>”  for any instance beginning with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a</a:t>
                </a:r>
                <a:r>
                  <a:rPr lang="en-US" dirty="0" smtClean="0"/>
                  <a:t>”, and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no</a:t>
                </a:r>
                <a:r>
                  <a:rPr lang="en-US" dirty="0" smtClean="0"/>
                  <a:t>” otherwise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4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43907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</a:t>
            </a:r>
            <a:r>
              <a:rPr lang="en-US" b="1" i="1" dirty="0" smtClean="0"/>
              <a:t>recognize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i="1" dirty="0" smtClean="0"/>
              <a:t>recognizable</a:t>
            </a:r>
            <a:endParaRPr lang="en-US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4071" y="2526890"/>
                <a:ext cx="7617542" cy="27432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A program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i="1" dirty="0" smtClean="0"/>
                  <a:t>recognizes</a:t>
                </a:r>
                <a:r>
                  <a:rPr lang="en-US" dirty="0" smtClean="0"/>
                  <a:t> </a:t>
                </a:r>
                <a:r>
                  <a:rPr lang="en-US" dirty="0"/>
                  <a:t>a language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 if</a:t>
                </a:r>
                <a:r>
                  <a:rPr lang="en-US" dirty="0"/>
                  <a:t>:</a:t>
                </a:r>
              </a:p>
              <a:p>
                <a:pPr lvl="1"/>
                <a:r>
                  <a:rPr lang="en-US" dirty="0" smtClean="0"/>
                  <a:t>for </a:t>
                </a:r>
                <a:r>
                  <a:rPr lang="en-US" dirty="0"/>
                  <a:t>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="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yes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; </a:t>
                </a:r>
                <a:r>
                  <a:rPr lang="en-US" dirty="0"/>
                  <a:t>and</a:t>
                </a:r>
              </a:p>
              <a:p>
                <a:pPr lvl="1"/>
                <a:r>
                  <a:rPr lang="en-US" dirty="0" smtClean="0"/>
                  <a:t>for </a:t>
                </a:r>
                <a:r>
                  <a:rPr lang="en-US" dirty="0"/>
                  <a:t>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either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is </a:t>
                </a:r>
                <a:r>
                  <a:rPr lang="en-US" dirty="0"/>
                  <a:t>undefined, </a:t>
                </a:r>
                <a:r>
                  <a:rPr lang="en-US" dirty="0" smtClean="0"/>
                  <a:t>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="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no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A </a:t>
                </a:r>
                <a:r>
                  <a:rPr lang="en-US" dirty="0"/>
                  <a:t>language is </a:t>
                </a:r>
                <a:r>
                  <a:rPr lang="en-US" b="1" i="1" dirty="0"/>
                  <a:t>recognizable</a:t>
                </a:r>
                <a:r>
                  <a:rPr lang="en-US" dirty="0"/>
                  <a:t> if there exists some </a:t>
                </a:r>
                <a:r>
                  <a:rPr lang="en-US" dirty="0" smtClean="0"/>
                  <a:t>program that </a:t>
                </a:r>
                <a:r>
                  <a:rPr lang="en-US" dirty="0"/>
                  <a:t>recognizes it.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4071" y="2526890"/>
                <a:ext cx="7617542" cy="2743200"/>
              </a:xfrm>
              <a:blipFill>
                <a:blip r:embed="rId2"/>
                <a:stretch>
                  <a:fillRect l="-1440" t="-3778" b="-3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111613" y="2104103"/>
            <a:ext cx="35420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Key difference between </a:t>
            </a:r>
            <a:r>
              <a:rPr lang="en-US" sz="2800" i="1" dirty="0" smtClean="0">
                <a:solidFill>
                  <a:srgbClr val="0070C0"/>
                </a:solidFill>
              </a:rPr>
              <a:t>recognize</a:t>
            </a:r>
            <a:r>
              <a:rPr lang="en-US" sz="2800" dirty="0" smtClean="0">
                <a:solidFill>
                  <a:srgbClr val="0070C0"/>
                </a:solidFill>
              </a:rPr>
              <a:t> and </a:t>
            </a:r>
            <a:r>
              <a:rPr lang="en-US" sz="2800" i="1" dirty="0" smtClean="0">
                <a:solidFill>
                  <a:srgbClr val="0070C0"/>
                </a:solidFill>
              </a:rPr>
              <a:t>decide</a:t>
            </a:r>
            <a:r>
              <a:rPr lang="en-US" sz="2800" dirty="0" smtClean="0">
                <a:solidFill>
                  <a:srgbClr val="0070C0"/>
                </a:solidFill>
              </a:rPr>
              <a:t>: recognizing can be undefined on negative instances.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447071" y="2399071"/>
            <a:ext cx="2664543" cy="1012723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1439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program that recognizes but does not decide a problem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2658" y="2089957"/>
            <a:ext cx="8846574" cy="3596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5938683"/>
            <a:ext cx="8694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Later in the course, we will see more interesting examples.</a:t>
            </a:r>
            <a:endParaRPr lang="en-US" sz="28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206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SISO program solving </a:t>
            </a:r>
            <a:r>
              <a:rPr lang="en-US" dirty="0" err="1" smtClean="0"/>
              <a:t>SortWords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412787"/>
            <a:ext cx="10515600" cy="11770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09362" y="2399157"/>
            <a:ext cx="4396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builtin</a:t>
            </a:r>
            <a:r>
              <a:rPr lang="en-US" sz="2000" dirty="0" smtClean="0">
                <a:solidFill>
                  <a:srgbClr val="0070C0"/>
                </a:solidFill>
              </a:rPr>
              <a:t> Python function 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sorted</a:t>
            </a:r>
            <a:r>
              <a:rPr lang="en-US" sz="2000" dirty="0" smtClean="0">
                <a:solidFill>
                  <a:srgbClr val="0070C0"/>
                </a:solidFill>
              </a:rPr>
              <a:t> returns a sorted copy of the input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765755" y="2644877"/>
            <a:ext cx="843607" cy="1229033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74374" y="4957100"/>
            <a:ext cx="86794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builtin</a:t>
            </a:r>
            <a:r>
              <a:rPr lang="en-US" sz="2000" dirty="0" smtClean="0">
                <a:solidFill>
                  <a:srgbClr val="0070C0"/>
                </a:solidFill>
              </a:rPr>
              <a:t> Python function 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join</a:t>
            </a:r>
            <a:r>
              <a:rPr lang="en-US" sz="2000" dirty="0" smtClean="0">
                <a:solidFill>
                  <a:srgbClr val="0070C0"/>
                </a:solidFill>
              </a:rPr>
              <a:t> takes an array of strings and joins them together using the given separator. Examples: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en-US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xyz’.join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([’a’, ’b’, ’c’])    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→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’</a:t>
            </a:r>
            <a:r>
              <a:rPr lang="en-US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axyzbxyzc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 ’.</a:t>
            </a:r>
            <a:r>
              <a:rPr lang="en-US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join([’a’, ’b’, ’c’])   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→</a:t>
            </a:r>
            <a:r>
              <a:rPr lang="en-US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’a b c</a:t>
            </a:r>
            <a:r>
              <a:rPr lang="en-US" sz="2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34813" y="4589801"/>
            <a:ext cx="334297" cy="367299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06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formal definition of computational problems, we need some definitions: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46555"/>
            <a:ext cx="10515600" cy="3630408"/>
          </a:xfrm>
        </p:spPr>
        <p:txBody>
          <a:bodyPr/>
          <a:lstStyle/>
          <a:p>
            <a:r>
              <a:rPr lang="en-US" dirty="0"/>
              <a:t>Graphs</a:t>
            </a:r>
          </a:p>
          <a:p>
            <a:r>
              <a:rPr lang="en-US" dirty="0" smtClean="0"/>
              <a:t>Trees </a:t>
            </a:r>
            <a:r>
              <a:rPr lang="en-US" dirty="0"/>
              <a:t>and rooted trees</a:t>
            </a:r>
          </a:p>
          <a:p>
            <a:r>
              <a:rPr lang="en-US" dirty="0" smtClean="0"/>
              <a:t>Alphabets</a:t>
            </a:r>
            <a:endParaRPr lang="en-US" dirty="0"/>
          </a:p>
          <a:p>
            <a:r>
              <a:rPr lang="en-US" dirty="0" smtClean="0"/>
              <a:t>Strings</a:t>
            </a:r>
            <a:endParaRPr lang="en-US" dirty="0"/>
          </a:p>
          <a:p>
            <a:r>
              <a:rPr lang="en-US" dirty="0" smtClean="0"/>
              <a:t>Languages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0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Graphs, paths, and cycles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71662"/>
            <a:ext cx="6197696" cy="4870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395" y="2585885"/>
            <a:ext cx="6303605" cy="27819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61471" y="5534561"/>
            <a:ext cx="51941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When used as input or output for computer programs, mathematical objects such as graphs and paths are converted into ASCII using any reasonable convention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601497" y="5534561"/>
            <a:ext cx="1596199" cy="413955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0137058" y="5063613"/>
            <a:ext cx="196645" cy="540774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972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Trees and rooted trees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4231" y="1690688"/>
            <a:ext cx="3783465" cy="27740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43991" y="4876800"/>
            <a:ext cx="3463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A </a:t>
            </a:r>
            <a:r>
              <a:rPr lang="en-US" sz="2000" b="1" i="1" dirty="0" smtClean="0">
                <a:solidFill>
                  <a:srgbClr val="0070C0"/>
                </a:solidFill>
              </a:rPr>
              <a:t>tree</a:t>
            </a:r>
            <a:r>
              <a:rPr lang="en-US" sz="2000" dirty="0" smtClean="0">
                <a:solidFill>
                  <a:srgbClr val="0070C0"/>
                </a:solidFill>
              </a:rPr>
              <a:t> is a graph with no cycles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419" y="1690688"/>
            <a:ext cx="4561059" cy="27740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7825" y="4876800"/>
            <a:ext cx="432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A </a:t>
            </a:r>
            <a:r>
              <a:rPr lang="en-US" sz="2000" b="1" i="1" dirty="0" smtClean="0">
                <a:solidFill>
                  <a:srgbClr val="0070C0"/>
                </a:solidFill>
              </a:rPr>
              <a:t>rooted tree </a:t>
            </a:r>
            <a:r>
              <a:rPr lang="en-US" sz="2000" dirty="0" smtClean="0">
                <a:solidFill>
                  <a:srgbClr val="0070C0"/>
                </a:solidFill>
              </a:rPr>
              <a:t>is a tree with a designated root node</a:t>
            </a:r>
          </a:p>
        </p:txBody>
      </p:sp>
    </p:spTree>
    <p:extLst>
      <p:ext uri="{BB962C8B-B14F-4D97-AF65-F5344CB8AC3E}">
        <p14:creationId xmlns:p14="http://schemas.microsoft.com/office/powerpoint/2010/main" val="3119325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Alphabets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 </a:t>
                </a:r>
                <a:r>
                  <a:rPr lang="en-US" b="1" i="1" dirty="0" smtClean="0"/>
                  <a:t>alphabet</a:t>
                </a:r>
                <a:r>
                  <a:rPr lang="en-US" dirty="0" smtClean="0"/>
                  <a:t> is a finite set of symbols. Examples:</a:t>
                </a:r>
              </a:p>
              <a:p>
                <a:pPr lvl="1"/>
                <a:r>
                  <a:rPr lang="en-US" dirty="0" smtClean="0"/>
                  <a:t>The binary alphabet: {0, 1}</a:t>
                </a:r>
              </a:p>
              <a:p>
                <a:pPr lvl="1"/>
                <a:r>
                  <a:rPr lang="en-US" dirty="0" smtClean="0"/>
                  <a:t>The alphanumeric alphabet: {a, b, c, …, x, y, z, A, B, C, …, X, Y, Z, 0, 1, 2, …, 9} </a:t>
                </a:r>
              </a:p>
              <a:p>
                <a:pPr lvl="1"/>
                <a:r>
                  <a:rPr lang="en-US" dirty="0" smtClean="0"/>
                  <a:t>The ASCII alphabet, consisting of 128 symbols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We often use the symbol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 smtClean="0"/>
                  <a:t>  (Greek uppercase sigma) to represent an alphabet.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 smtClean="0"/>
                  <a:t> does </a:t>
                </a:r>
                <a:r>
                  <a:rPr lang="en-US" i="1" dirty="0" smtClean="0"/>
                  <a:t>not</a:t>
                </a:r>
                <a:r>
                  <a:rPr lang="en-US" dirty="0" smtClean="0"/>
                  <a:t> refer to summation in this context. For example, we might say, “Let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 smtClean="0"/>
                  <a:t>” This means, “Let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be an element of the alphabet we are currently using.”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4111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</a:t>
                </a:r>
                <a:r>
                  <a:rPr lang="en-US" b="1" i="1" dirty="0" smtClean="0"/>
                  <a:t>string</a:t>
                </a:r>
                <a:r>
                  <a:rPr lang="en-US" dirty="0" smtClean="0"/>
                  <a:t> is a finite sequence of zero or more characters from a given alphabet. Examples:</a:t>
                </a:r>
              </a:p>
              <a:p>
                <a:pPr lvl="1"/>
                <a:r>
                  <a:rPr lang="en-US" dirty="0" smtClean="0"/>
                  <a:t>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1010</a:t>
                </a:r>
                <a:r>
                  <a:rPr lang="en-US" dirty="0" smtClean="0"/>
                  <a:t>”,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  <a:r>
                  <a:rPr lang="en-US" dirty="0" smtClean="0"/>
                  <a:t>”,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0101</a:t>
                </a:r>
                <a:r>
                  <a:rPr lang="en-US" dirty="0" smtClean="0"/>
                  <a:t>” are all binary strings (i.e.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={0, 1}</m:t>
                    </m:r>
                  </m:oMath>
                </a14:m>
                <a:r>
                  <a:rPr lang="en-US" dirty="0" smtClean="0"/>
                  <a:t>) </a:t>
                </a:r>
              </a:p>
              <a:p>
                <a:pPr lvl="1"/>
                <a:r>
                  <a:rPr lang="en-US" dirty="0" smtClean="0"/>
                  <a:t>“</a:t>
                </a:r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asdf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_$%j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*</a:t>
                </a:r>
                <a:r>
                  <a:rPr lang="en-US" dirty="0" smtClean="0"/>
                  <a:t>”,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Hello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, 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world</a:t>
                </a:r>
                <a:r>
                  <a:rPr lang="en-US" dirty="0" smtClean="0"/>
                  <a:t>”, “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http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://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xyz.org</a:t>
                </a:r>
                <a:r>
                  <a:rPr lang="en-US" dirty="0"/>
                  <a:t>”</a:t>
                </a:r>
                <a:r>
                  <a:rPr lang="en-US" dirty="0" smtClean="0"/>
                  <a:t> are all ASCII </a:t>
                </a:r>
                <a:r>
                  <a:rPr lang="en-US" dirty="0" smtClean="0"/>
                  <a:t>strings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The empty string can be written as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 (Greek letter epsilon)</a:t>
                </a:r>
              </a:p>
              <a:p>
                <a:pPr lvl="1"/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''</a:t>
                </a:r>
                <a:r>
                  <a:rPr lang="en-US" dirty="0" smtClean="0"/>
                  <a:t> (two single quotes next to each other – use this in Python) 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290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 (or </a:t>
            </a:r>
            <a:r>
              <a:rPr lang="en-US" i="1" dirty="0" smtClean="0"/>
              <a:t>formal languages</a:t>
            </a:r>
            <a:r>
              <a:rPr lang="en-US" dirty="0" smtClean="0"/>
              <a:t>)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A </a:t>
                </a:r>
                <a:r>
                  <a:rPr lang="en-US" b="1" i="1" dirty="0" smtClean="0"/>
                  <a:t>language</a:t>
                </a:r>
                <a:r>
                  <a:rPr lang="en-US" dirty="0" smtClean="0"/>
                  <a:t> </a:t>
                </a:r>
                <a:r>
                  <a:rPr lang="en-US" dirty="0"/>
                  <a:t>or </a:t>
                </a:r>
                <a:r>
                  <a:rPr lang="en-US" b="1" i="1" dirty="0" smtClean="0"/>
                  <a:t>formal language </a:t>
                </a:r>
                <a:r>
                  <a:rPr lang="en-US" dirty="0"/>
                  <a:t>is a set of strings from a given alphabet</a:t>
                </a:r>
                <a:r>
                  <a:rPr lang="en-US" dirty="0" smtClean="0"/>
                  <a:t>. Examples:</a:t>
                </a:r>
              </a:p>
              <a:p>
                <a:pPr lvl="1"/>
                <a:r>
                  <a:rPr lang="en-US" dirty="0"/>
                  <a:t>Binary strings: strings consisting only of 0's and 1's, such as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1000110</a:t>
                </a:r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Any finite set of strings: for example, the set </a:t>
                </a:r>
                <a:r>
                  <a:rPr lang="en-US" dirty="0" smtClean="0"/>
                  <a:t>{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apple</a:t>
                </a:r>
                <a:r>
                  <a:rPr lang="en-US" dirty="0"/>
                  <a:t>,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banana</a:t>
                </a:r>
                <a:r>
                  <a:rPr lang="en-US" dirty="0"/>
                  <a:t>, </a:t>
                </a:r>
                <a:r>
                  <a:rPr lang="en-US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orange</a:t>
                </a:r>
                <a:r>
                  <a:rPr lang="en-US" dirty="0" smtClean="0"/>
                  <a:t>} </a:t>
                </a:r>
                <a:r>
                  <a:rPr lang="en-US" dirty="0"/>
                  <a:t>is a language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/>
                  <a:t>3 or more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g</a:t>
                </a:r>
                <a:r>
                  <a:rPr lang="en-US" dirty="0"/>
                  <a:t>'s: ASCII strings containing at least three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g</a:t>
                </a:r>
                <a:r>
                  <a:rPr lang="en-US" dirty="0"/>
                  <a:t>'s, such as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agbgcg</a:t>
                </a:r>
                <a:r>
                  <a:rPr lang="en-US" dirty="0"/>
                  <a:t>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gggggggg</a:t>
                </a:r>
                <a:r>
                  <a:rPr lang="en-US" dirty="0"/>
                  <a:t>, and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ggzxcgyy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/>
                  <a:t>Prime numbers: numeric strings that represent prime numbers, such as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  <a:r>
                  <a:rPr lang="en-US" dirty="0"/>
                  <a:t> and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31</a:t>
                </a:r>
                <a:r>
                  <a:rPr lang="en-US" dirty="0" smtClean="0"/>
                  <a:t>.</a:t>
                </a:r>
              </a:p>
              <a:p>
                <a:pPr lvl="1"/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the set of all strings using characters from the alphabet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 smtClean="0"/>
                  <a:t> (including the empty string)</a:t>
                </a:r>
              </a:p>
              <a:p>
                <a:pPr lvl="1"/>
                <a:r>
                  <a:rPr lang="en-US" dirty="0" smtClean="0"/>
                  <a:t>The “*” here is the </a:t>
                </a:r>
                <a:r>
                  <a:rPr lang="en-US" b="1" i="1" dirty="0" smtClean="0"/>
                  <a:t>Kleene star</a:t>
                </a:r>
                <a:endParaRPr lang="en-US" b="1" i="1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966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err="1" smtClean="0">
            <a:solidFill>
              <a:srgbClr val="0070C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1110</Words>
  <Application>Microsoft Office PowerPoint</Application>
  <PresentationFormat>Widescreen</PresentationFormat>
  <Paragraphs>110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Courier New</vt:lpstr>
      <vt:lpstr>Office Theme</vt:lpstr>
      <vt:lpstr>4. What is a computational problem?</vt:lpstr>
      <vt:lpstr>Informal idea: a computational problem is something we want to solve using a computer program</vt:lpstr>
      <vt:lpstr>SISO program solving SortWords</vt:lpstr>
      <vt:lpstr>For formal definition of computational problems, we need some definitions:</vt:lpstr>
      <vt:lpstr>Graphs, paths, and cycles</vt:lpstr>
      <vt:lpstr>Trees and rooted trees</vt:lpstr>
      <vt:lpstr>Alphabets</vt:lpstr>
      <vt:lpstr>Strings</vt:lpstr>
      <vt:lpstr>Languages (or formal languages) </vt:lpstr>
      <vt:lpstr>Operations on languages</vt:lpstr>
      <vt:lpstr>Recall: mathematical functions map a given input to a given output</vt:lpstr>
      <vt:lpstr>The output of a function can be a set</vt:lpstr>
      <vt:lpstr>A computational problem is a function that maps ASCII strings to sets of ASCII strings</vt:lpstr>
      <vt:lpstr>ShortestPath provides a good example of a computational problem</vt:lpstr>
      <vt:lpstr>Positive and negative instances</vt:lpstr>
      <vt:lpstr>Important types of computational problems</vt:lpstr>
      <vt:lpstr>Decision problems are especially important in theoretical computer science</vt:lpstr>
      <vt:lpstr>It’s usually easy to convert between decision problems and general problems while retaining the “essence” of the problem</vt:lpstr>
      <vt:lpstr>We can allow multiple input strings,  because it’s easy to convert to a single input if desired</vt:lpstr>
      <vt:lpstr>Definition of solve, compute, decide, computable, decidable </vt:lpstr>
      <vt:lpstr>Examples:  which of the following problems are computable, decidable, uncomputable, undecidable?</vt:lpstr>
      <vt:lpstr>Examples:  which of the following problems are computable, decidable, uncomputable, undecidable?</vt:lpstr>
      <vt:lpstr>Decision problems are equivalent to the question of membership in a language</vt:lpstr>
      <vt:lpstr>Definition of recognize and recognizable</vt:lpstr>
      <vt:lpstr>Example of a program that recognizes but does not decide a problem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31</cp:revision>
  <dcterms:created xsi:type="dcterms:W3CDTF">2017-06-16T14:57:42Z</dcterms:created>
  <dcterms:modified xsi:type="dcterms:W3CDTF">2017-06-21T16:14:56Z</dcterms:modified>
</cp:coreProperties>
</file>