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05" r:id="rId3"/>
    <p:sldId id="406" r:id="rId4"/>
    <p:sldId id="407" r:id="rId5"/>
    <p:sldId id="408" r:id="rId6"/>
    <p:sldId id="410" r:id="rId7"/>
    <p:sldId id="411" r:id="rId8"/>
    <p:sldId id="412" r:id="rId9"/>
    <p:sldId id="413" r:id="rId10"/>
    <p:sldId id="414" r:id="rId11"/>
    <p:sldId id="415" r:id="rId12"/>
    <p:sldId id="418" r:id="rId13"/>
    <p:sldId id="416" r:id="rId14"/>
    <p:sldId id="419" r:id="rId15"/>
    <p:sldId id="417" r:id="rId16"/>
    <p:sldId id="420" r:id="rId17"/>
    <p:sldId id="42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721" autoAdjust="0"/>
  </p:normalViewPr>
  <p:slideViewPr>
    <p:cSldViewPr snapToGrid="0">
      <p:cViewPr varScale="1">
        <p:scale>
          <a:sx n="102" d="100"/>
          <a:sy n="102" d="100"/>
        </p:scale>
        <p:origin x="9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551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207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958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1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22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4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111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16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6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21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748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A0031-D6FA-482B-BEE2-3982F80F9286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8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109" y="1857653"/>
            <a:ext cx="11660957" cy="205447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16. </a:t>
            </a:r>
            <a:r>
              <a:rPr lang="en-GB" dirty="0"/>
              <a:t>You can't prove everything that's </a:t>
            </a:r>
            <a:r>
              <a:rPr lang="en-GB" dirty="0" smtClean="0"/>
              <a:t>true </a:t>
            </a:r>
            <a:br>
              <a:rPr lang="en-GB" dirty="0" smtClean="0"/>
            </a:br>
            <a:r>
              <a:rPr lang="en-GB" dirty="0" smtClean="0"/>
              <a:t>(Gödel’s theorem via Turing’s ideas)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81426"/>
            <a:ext cx="9144000" cy="676373"/>
          </a:xfrm>
        </p:spPr>
        <p:txBody>
          <a:bodyPr/>
          <a:lstStyle/>
          <a:p>
            <a:r>
              <a:rPr lang="en-US" dirty="0" smtClean="0"/>
              <a:t>Lecture slides for </a:t>
            </a:r>
            <a:r>
              <a:rPr lang="en-US" i="1" dirty="0" smtClean="0"/>
              <a:t>What Can Be Computed?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6166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Peano arithmetic is a logical system that describes integers, addition, and multiplication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13880"/>
          </a:xfrm>
        </p:spPr>
        <p:txBody>
          <a:bodyPr/>
          <a:lstStyle/>
          <a:p>
            <a:r>
              <a:rPr lang="en-GB" dirty="0" smtClean="0"/>
              <a:t>Example: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85451" y="2639505"/>
            <a:ext cx="68210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NOT EXISTS </a:t>
            </a:r>
            <a:r>
              <a:rPr lang="en-GB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x,y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0''*x=y AND y=0</a:t>
            </a:r>
            <a:r>
              <a:rPr lang="en-GB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'''''</a:t>
            </a: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395167" y="3456311"/>
                <a:ext cx="88129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smtClean="0"/>
                  <a:t>Meaning: there do not exist integers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GB" sz="2400" dirty="0" smtClean="0"/>
                  <a:t> such that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GB" sz="2400" dirty="0" smtClean="0"/>
                  <a:t> and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endParaRPr lang="en-GB" sz="24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5167" y="3456311"/>
                <a:ext cx="8812925" cy="461665"/>
              </a:xfrm>
              <a:prstGeom prst="rect">
                <a:avLst/>
              </a:prstGeom>
              <a:blipFill>
                <a:blip r:embed="rId2"/>
                <a:stretch>
                  <a:fillRect l="-1107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348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6016"/>
            <a:ext cx="10515600" cy="8792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Peano arithmetic can express all the usual concepts of elementary number theory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1321" y="1327977"/>
            <a:ext cx="10515600" cy="1077831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We don’t study the details. Instead, take it on faith that Peano arithmetic can express the following statements: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8235" y="2178363"/>
            <a:ext cx="8562486" cy="46796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7963" y="5542961"/>
            <a:ext cx="24981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Of course, statements can be true or false. This one is false.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630078" y="6108569"/>
            <a:ext cx="603316" cy="19796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10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Goal: prove that Peano arithmetic is incomplete (there exist true mathematical statements that can’t be proved)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84981"/>
            <a:ext cx="10515600" cy="3791982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Plan: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Show halting problem can be converted into Peano arithmetic (PA)</a:t>
            </a:r>
          </a:p>
          <a:p>
            <a:pPr lvl="1"/>
            <a:r>
              <a:rPr lang="en-GB" dirty="0" smtClean="0"/>
              <a:t>This immediately shows PA is undecidable, but doesn’t yet show it’s incomplete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Show provable PA statements can be recognized</a:t>
            </a:r>
          </a:p>
          <a:p>
            <a:pPr lvl="1"/>
            <a:r>
              <a:rPr lang="en-GB" dirty="0" smtClean="0"/>
              <a:t>They can’t be decided, but they can be recognized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Analyze</a:t>
            </a:r>
            <a:r>
              <a:rPr lang="en-GB" dirty="0" smtClean="0"/>
              <a:t> a strange program called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godel.py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Exhibit a true, unprovable PA statement embedded in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godel.py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69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6589"/>
            <a:ext cx="10515600" cy="13255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Show halting problem can be </a:t>
            </a:r>
            <a:r>
              <a:rPr lang="en-GB" dirty="0" smtClean="0"/>
              <a:t>converted into </a:t>
            </a:r>
            <a:r>
              <a:rPr lang="en-GB" dirty="0"/>
              <a:t>Peano arithmetic (PA)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910" y="1581181"/>
            <a:ext cx="10785049" cy="304561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483910" y="4835950"/>
                <a:ext cx="10796205" cy="12478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>
                    <a:solidFill>
                      <a:srgbClr val="0070C0"/>
                    </a:solidFill>
                  </a:rPr>
                  <a:t>Sketch of proof: Express as</a:t>
                </a:r>
              </a:p>
              <a:p>
                <a:endParaRPr lang="en-GB" sz="2400" dirty="0" smtClean="0">
                  <a:solidFill>
                    <a:srgbClr val="0070C0"/>
                  </a:solidFill>
                </a:endParaRPr>
              </a:p>
              <a:p>
                <a:pPr algn="ctr"/>
                <a:r>
                  <a:rPr lang="en-GB" sz="2400" dirty="0">
                    <a:solidFill>
                      <a:srgbClr val="0070C0"/>
                    </a:solidFill>
                  </a:rPr>
                  <a:t>there exists an integer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sz="2400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GB" sz="2400" dirty="0">
                    <a:solidFill>
                      <a:srgbClr val="0070C0"/>
                    </a:solidFill>
                  </a:rPr>
                  <a:t>such that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Done</m:t>
                    </m:r>
                    <m:d>
                      <m:dPr>
                        <m:ctrlPr>
                          <a:rPr lang="en-GB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GB" sz="2400" b="0" i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Step</m:t>
                            </m:r>
                          </m:e>
                          <m:sup>
                            <m:r>
                              <a:rPr lang="en-GB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p>
                        </m:sSup>
                        <m:d>
                          <m:dPr>
                            <m:ctrlPr>
                              <a:rPr lang="en-GB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400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GB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GB" sz="24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910" y="4835950"/>
                <a:ext cx="10796205" cy="1247842"/>
              </a:xfrm>
              <a:prstGeom prst="rect">
                <a:avLst/>
              </a:prstGeom>
              <a:blipFill>
                <a:blip r:embed="rId3"/>
                <a:stretch>
                  <a:fillRect l="-847" t="-3902" b="-87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9134377" y="6100261"/>
            <a:ext cx="2733773" cy="6640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i</a:t>
            </a:r>
            <a:r>
              <a:rPr lang="en-GB" dirty="0" smtClean="0">
                <a:solidFill>
                  <a:srgbClr val="00B050"/>
                </a:solidFill>
              </a:rPr>
              <a:t>nitial machine state, expressed as binary integer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8659465" y="6032501"/>
            <a:ext cx="471835" cy="266699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710367" y="4357992"/>
            <a:ext cx="273377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i</a:t>
            </a:r>
            <a:r>
              <a:rPr lang="en-GB" dirty="0" smtClean="0">
                <a:solidFill>
                  <a:srgbClr val="00B050"/>
                </a:solidFill>
              </a:rPr>
              <a:t>nteger function that implements the transition function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720554" y="4794250"/>
            <a:ext cx="947196" cy="92221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030613" y="6165850"/>
            <a:ext cx="273377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function that is 1 if machine has halted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956300" y="5975528"/>
            <a:ext cx="644036" cy="291922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584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2. Show </a:t>
            </a:r>
            <a:r>
              <a:rPr lang="en-GB" dirty="0"/>
              <a:t>provable PA statements can be recognized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32734"/>
          </a:xfrm>
        </p:spPr>
        <p:txBody>
          <a:bodyPr/>
          <a:lstStyle/>
          <a:p>
            <a:r>
              <a:rPr lang="en-GB" dirty="0" smtClean="0"/>
              <a:t>This program recognizes provable PA statements: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027" y="2793296"/>
            <a:ext cx="9881773" cy="364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23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639" y="91750"/>
            <a:ext cx="10515600" cy="76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3. </a:t>
            </a:r>
            <a:r>
              <a:rPr lang="en-GB" dirty="0" err="1" smtClean="0"/>
              <a:t>Analyze</a:t>
            </a:r>
            <a:r>
              <a:rPr lang="en-GB" dirty="0" smtClean="0"/>
              <a:t> </a:t>
            </a:r>
            <a:r>
              <a:rPr lang="en-GB" dirty="0"/>
              <a:t>a strange program called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godel.py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457" y="857840"/>
            <a:ext cx="8770020" cy="50729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8748" y="6148453"/>
            <a:ext cx="6821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Exercise: what does this program do on empty input?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65476" y="4123789"/>
            <a:ext cx="4826524" cy="70788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Note </a:t>
            </a:r>
            <a:r>
              <a:rPr lang="en-GB" sz="2000" dirty="0">
                <a:solidFill>
                  <a:srgbClr val="FF0000"/>
                </a:solidFill>
              </a:rPr>
              <a:t>the meaning of </a:t>
            </a:r>
            <a:r>
              <a:rPr lang="en-GB" sz="2000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notHaltInPeano</a:t>
            </a:r>
            <a:r>
              <a:rPr lang="en-GB" sz="2000" dirty="0">
                <a:solidFill>
                  <a:srgbClr val="FF0000"/>
                </a:solidFill>
              </a:rPr>
              <a:t>: </a:t>
            </a:r>
            <a:endParaRPr lang="en-GB" sz="2000" dirty="0" smtClean="0">
              <a:solidFill>
                <a:srgbClr val="FF0000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“</a:t>
            </a:r>
            <a:r>
              <a:rPr lang="en-GB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godel.py</a:t>
            </a:r>
            <a:r>
              <a:rPr lang="en-GB" sz="2000" dirty="0">
                <a:solidFill>
                  <a:srgbClr val="FF0000"/>
                </a:solidFill>
              </a:rPr>
              <a:t> doesn't halt on empty </a:t>
            </a:r>
            <a:r>
              <a:rPr lang="en-GB" sz="2000" dirty="0" smtClean="0">
                <a:solidFill>
                  <a:srgbClr val="FF0000"/>
                </a:solidFill>
              </a:rPr>
              <a:t>input”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155703" y="4477732"/>
            <a:ext cx="1209773" cy="94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725266" y="1759845"/>
            <a:ext cx="1296186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See step 2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515493" y="1959900"/>
            <a:ext cx="1209773" cy="94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509262" y="2871332"/>
            <a:ext cx="1296186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See step 1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299489" y="3071387"/>
            <a:ext cx="1209773" cy="94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43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57" y="89223"/>
            <a:ext cx="11664102" cy="766090"/>
          </a:xfrm>
        </p:spPr>
        <p:txBody>
          <a:bodyPr>
            <a:noAutofit/>
          </a:bodyPr>
          <a:lstStyle/>
          <a:p>
            <a:r>
              <a:rPr lang="en-GB" sz="3200" dirty="0" smtClean="0"/>
              <a:t>4. Exhibit </a:t>
            </a:r>
            <a:r>
              <a:rPr lang="en-GB" sz="3200" dirty="0"/>
              <a:t>a true, unprovable PA statement embedded in </a:t>
            </a:r>
            <a:r>
              <a:rPr lang="en-GB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godel.py</a:t>
            </a:r>
            <a:endParaRPr lang="en-GB" sz="3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457" y="857840"/>
            <a:ext cx="8770020" cy="50729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8511" y="5894849"/>
            <a:ext cx="57692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70C0"/>
                </a:solidFill>
              </a:rPr>
              <a:t>Exercise: what does this program do on empty input? </a:t>
            </a:r>
          </a:p>
          <a:p>
            <a:r>
              <a:rPr lang="en-GB" sz="2000" dirty="0" smtClean="0">
                <a:solidFill>
                  <a:srgbClr val="0070C0"/>
                </a:solidFill>
              </a:rPr>
              <a:t>Answer: It loops (specifically, hangs at line 14)…</a:t>
            </a:r>
            <a:endParaRPr lang="en-GB" sz="20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65476" y="4123789"/>
            <a:ext cx="4826524" cy="70788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Note </a:t>
            </a:r>
            <a:r>
              <a:rPr lang="en-GB" sz="2000" dirty="0">
                <a:solidFill>
                  <a:srgbClr val="FF0000"/>
                </a:solidFill>
              </a:rPr>
              <a:t>the meaning of </a:t>
            </a:r>
            <a:r>
              <a:rPr lang="en-GB" sz="2000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notHaltInPeano</a:t>
            </a:r>
            <a:r>
              <a:rPr lang="en-GB" sz="2000" dirty="0">
                <a:solidFill>
                  <a:srgbClr val="FF0000"/>
                </a:solidFill>
              </a:rPr>
              <a:t>: </a:t>
            </a:r>
            <a:endParaRPr lang="en-GB" sz="2000" dirty="0" smtClean="0">
              <a:solidFill>
                <a:srgbClr val="FF0000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“</a:t>
            </a:r>
            <a:r>
              <a:rPr lang="en-GB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godel.py</a:t>
            </a:r>
            <a:r>
              <a:rPr lang="en-GB" sz="2000" dirty="0">
                <a:solidFill>
                  <a:srgbClr val="FF0000"/>
                </a:solidFill>
              </a:rPr>
              <a:t> doesn't halt on empty </a:t>
            </a:r>
            <a:r>
              <a:rPr lang="en-GB" sz="2000" dirty="0" smtClean="0">
                <a:solidFill>
                  <a:srgbClr val="FF0000"/>
                </a:solidFill>
              </a:rPr>
              <a:t>input”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155703" y="4477732"/>
            <a:ext cx="1209773" cy="94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725266" y="1759845"/>
            <a:ext cx="1296186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See step 2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515493" y="1959900"/>
            <a:ext cx="1209773" cy="94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509262" y="2871332"/>
            <a:ext cx="1296186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See step 1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299489" y="3071387"/>
            <a:ext cx="1209773" cy="94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774729" y="5995347"/>
            <a:ext cx="58933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70C0"/>
                </a:solidFill>
              </a:rPr>
              <a:t>…therefore</a:t>
            </a:r>
            <a:r>
              <a:rPr lang="en-GB" sz="2000" dirty="0">
                <a:solidFill>
                  <a:srgbClr val="0070C0"/>
                </a:solidFill>
              </a:rPr>
              <a:t>, </a:t>
            </a:r>
            <a:r>
              <a:rPr lang="en-GB" sz="20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notHaltInPeano</a:t>
            </a:r>
            <a:r>
              <a:rPr lang="en-GB" sz="2000" dirty="0" smtClean="0">
                <a:solidFill>
                  <a:srgbClr val="0070C0"/>
                </a:solidFill>
              </a:rPr>
              <a:t> is true but not provable!! (Exercise: why?) </a:t>
            </a:r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60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of Turing, Gödel, and the incompleteness of mathematics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64990"/>
            <a:ext cx="10515600" cy="3566507"/>
          </a:xfrm>
        </p:spPr>
        <p:txBody>
          <a:bodyPr/>
          <a:lstStyle/>
          <a:p>
            <a:r>
              <a:rPr lang="en-GB" dirty="0" smtClean="0"/>
              <a:t>Gödel proved mathematics is incomplete in the early 1930s</a:t>
            </a:r>
          </a:p>
          <a:p>
            <a:pPr lvl="1"/>
            <a:r>
              <a:rPr lang="en-GB" dirty="0" smtClean="0"/>
              <a:t>But this proof requires some challenging mathematics</a:t>
            </a:r>
          </a:p>
          <a:p>
            <a:r>
              <a:rPr lang="en-GB" dirty="0" smtClean="0"/>
              <a:t>Turing tried to extend Gödel’s results later in the 1930s</a:t>
            </a:r>
          </a:p>
          <a:p>
            <a:r>
              <a:rPr lang="en-GB" dirty="0" smtClean="0"/>
              <a:t>While working on that, Turing  invented Turing machines and demonstrated unsolvable problems for those machines</a:t>
            </a:r>
          </a:p>
          <a:p>
            <a:r>
              <a:rPr lang="en-GB" dirty="0" smtClean="0"/>
              <a:t>We have just seen that Turing’s ideas yield a surprisingly simple proof of Gödel’s earlier result that mathematics is incomplete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924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Goal: investigate which mathematical statements can be proved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Main tools:</a:t>
            </a:r>
          </a:p>
          <a:p>
            <a:pPr lvl="1"/>
            <a:r>
              <a:rPr lang="en-GB" dirty="0" smtClean="0"/>
              <a:t>Proof systems</a:t>
            </a:r>
          </a:p>
          <a:p>
            <a:pPr lvl="1"/>
            <a:r>
              <a:rPr lang="en-GB" dirty="0" smtClean="0"/>
              <a:t>Logical systems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3487918" y="2196446"/>
            <a:ext cx="4589673" cy="1200329"/>
            <a:chOff x="3487918" y="2196446"/>
            <a:chExt cx="4589673" cy="1200329"/>
          </a:xfrm>
        </p:grpSpPr>
        <p:sp>
          <p:nvSpPr>
            <p:cNvPr id="4" name="TextBox 3"/>
            <p:cNvSpPr txBox="1"/>
            <p:nvPr/>
          </p:nvSpPr>
          <p:spPr>
            <a:xfrm>
              <a:off x="5747209" y="2196446"/>
              <a:ext cx="2330382" cy="1200329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2400" dirty="0">
                  <a:solidFill>
                    <a:srgbClr val="0070C0"/>
                  </a:solidFill>
                </a:rPr>
                <a:t>a</a:t>
              </a:r>
              <a:r>
                <a:rPr lang="en-GB" sz="2400" dirty="0" smtClean="0">
                  <a:solidFill>
                    <a:srgbClr val="0070C0"/>
                  </a:solidFill>
                </a:rPr>
                <a:t>lphabet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2400" dirty="0">
                  <a:solidFill>
                    <a:srgbClr val="0070C0"/>
                  </a:solidFill>
                </a:rPr>
                <a:t>a</a:t>
              </a:r>
              <a:r>
                <a:rPr lang="en-GB" sz="2400" dirty="0" smtClean="0">
                  <a:solidFill>
                    <a:srgbClr val="0070C0"/>
                  </a:solidFill>
                </a:rPr>
                <a:t>xioms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2400" dirty="0">
                  <a:solidFill>
                    <a:srgbClr val="0070C0"/>
                  </a:solidFill>
                </a:rPr>
                <a:t>i</a:t>
              </a:r>
              <a:r>
                <a:rPr lang="en-GB" sz="2400" dirty="0" smtClean="0">
                  <a:solidFill>
                    <a:srgbClr val="0070C0"/>
                  </a:solidFill>
                </a:rPr>
                <a:t>nference rules</a:t>
              </a:r>
              <a:endParaRPr lang="en-GB" sz="2400" dirty="0">
                <a:solidFill>
                  <a:srgbClr val="0070C0"/>
                </a:solidFill>
              </a:endParaRPr>
            </a:p>
          </p:txBody>
        </p:sp>
        <p:cxnSp>
          <p:nvCxnSpPr>
            <p:cNvPr id="6" name="Straight Arrow Connector 5"/>
            <p:cNvCxnSpPr>
              <a:stCxn id="4" idx="1"/>
            </p:cNvCxnSpPr>
            <p:nvPr/>
          </p:nvCxnSpPr>
          <p:spPr>
            <a:xfrm flipH="1" flipV="1">
              <a:off x="3487918" y="2498103"/>
              <a:ext cx="2259291" cy="29850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3582186" y="3051834"/>
            <a:ext cx="7180473" cy="1978063"/>
            <a:chOff x="3582186" y="3051834"/>
            <a:chExt cx="7180473" cy="1978063"/>
          </a:xfrm>
        </p:grpSpPr>
        <p:sp>
          <p:nvSpPr>
            <p:cNvPr id="9" name="TextBox 8"/>
            <p:cNvSpPr txBox="1"/>
            <p:nvPr/>
          </p:nvSpPr>
          <p:spPr>
            <a:xfrm>
              <a:off x="5747209" y="4198900"/>
              <a:ext cx="5015450" cy="830997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rgbClr val="0070C0"/>
                  </a:solidFill>
                </a:rPr>
                <a:t>Same as proof system, but also has a </a:t>
              </a:r>
              <a:r>
                <a:rPr lang="en-GB" sz="2400" i="1" dirty="0" smtClean="0">
                  <a:solidFill>
                    <a:srgbClr val="0070C0"/>
                  </a:solidFill>
                </a:rPr>
                <a:t>truth assignment</a:t>
              </a:r>
              <a:endParaRPr lang="en-GB" sz="2400" i="1" dirty="0">
                <a:solidFill>
                  <a:srgbClr val="0070C0"/>
                </a:solidFill>
              </a:endParaRPr>
            </a:p>
          </p:txBody>
        </p:sp>
        <p:cxnSp>
          <p:nvCxnSpPr>
            <p:cNvPr id="10" name="Straight Arrow Connector 9"/>
            <p:cNvCxnSpPr>
              <a:stCxn id="9" idx="1"/>
            </p:cNvCxnSpPr>
            <p:nvPr/>
          </p:nvCxnSpPr>
          <p:spPr>
            <a:xfrm flipH="1" flipV="1">
              <a:off x="3582186" y="3051834"/>
              <a:ext cx="2165023" cy="156256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89587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of a proof system: BinAd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74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a proof system: BinAd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798101"/>
                <a:ext cx="10515600" cy="4351338"/>
              </a:xfrm>
            </p:spPr>
            <p:txBody>
              <a:bodyPr/>
              <a:lstStyle/>
              <a:p>
                <a:r>
                  <a:rPr lang="en-GB" dirty="0" smtClean="0"/>
                  <a:t>Alphabet: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GB" b="0" i="1" smtClean="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GB" b="0" i="0" smtClean="0">
                            <a:latin typeface="Courier New" panose="02070309020205020404" pitchFamily="49" charset="0"/>
                            <a:cs typeface="Courier New" panose="02070309020205020404" pitchFamily="49" charset="0"/>
                          </a:rPr>
                          <m:t>0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nor/>
                          </m:rPr>
                          <a:rPr lang="en-GB" b="0" i="0" smtClean="0">
                            <a:latin typeface="Courier New" panose="02070309020205020404" pitchFamily="49" charset="0"/>
                            <a:cs typeface="Courier New" panose="02070309020205020404" pitchFamily="49" charset="0"/>
                          </a:rPr>
                          <m:t>1</m:t>
                        </m:r>
                      </m:e>
                    </m:d>
                  </m:oMath>
                </a14:m>
                <a:endParaRPr lang="en-GB" b="0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Axiom:</a:t>
                </a:r>
              </a:p>
              <a:p>
                <a:endParaRPr lang="en-GB" dirty="0"/>
              </a:p>
              <a:p>
                <a:endParaRPr lang="en-GB" dirty="0" smtClean="0"/>
              </a:p>
              <a:p>
                <a:r>
                  <a:rPr lang="en-GB" dirty="0" smtClean="0"/>
                  <a:t>Inference rules: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798101"/>
                <a:ext cx="10515600" cy="4351338"/>
              </a:xfrm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7720" y="3345759"/>
            <a:ext cx="1052218" cy="458328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7720" y="5132511"/>
            <a:ext cx="7985484" cy="1269881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7707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358" y="212930"/>
            <a:ext cx="10515600" cy="63411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Examples of applying inference rules in BinAd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5272" y="2218776"/>
            <a:ext cx="10515600" cy="27354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7801" y="943706"/>
            <a:ext cx="6280314" cy="998719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4798243" y="2837468"/>
            <a:ext cx="6721311" cy="73529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811598" y="3513015"/>
            <a:ext cx="6721311" cy="54051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108542" y="4053523"/>
            <a:ext cx="6721311" cy="81347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836555" y="5131576"/>
            <a:ext cx="69156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Experiments: </a:t>
            </a:r>
            <a:r>
              <a:rPr lang="en-GB" sz="2400" dirty="0">
                <a:solidFill>
                  <a:srgbClr val="0070C0"/>
                </a:solidFill>
              </a:rPr>
              <a:t>after importing </a:t>
            </a:r>
            <a:r>
              <a:rPr lang="en-GB" sz="24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binAd.py</a:t>
            </a:r>
            <a:r>
              <a:rPr lang="en-GB" sz="2400" dirty="0">
                <a:solidFill>
                  <a:srgbClr val="0070C0"/>
                </a:solidFill>
              </a:rPr>
              <a:t>, </a:t>
            </a:r>
            <a:r>
              <a:rPr lang="en-GB" sz="2400" dirty="0" smtClean="0">
                <a:solidFill>
                  <a:srgbClr val="0070C0"/>
                </a:solidFill>
              </a:rPr>
              <a:t>try</a:t>
            </a:r>
          </a:p>
          <a:p>
            <a:pPr lvl="3"/>
            <a:r>
              <a:rPr lang="en-GB" sz="24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GB" sz="24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applyRuleTwo</a:t>
            </a:r>
            <a:r>
              <a:rPr lang="en-GB" sz="24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('1+1+1=11</a:t>
            </a:r>
            <a:r>
              <a:rPr lang="en-GB" sz="24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') </a:t>
            </a:r>
          </a:p>
          <a:p>
            <a:pPr lvl="3"/>
            <a:r>
              <a:rPr lang="en-GB" sz="24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4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isProvable</a:t>
            </a:r>
            <a:r>
              <a:rPr lang="en-US" sz="24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('1+1+1=11</a:t>
            </a:r>
            <a:r>
              <a:rPr lang="en-US" sz="24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')</a:t>
            </a:r>
          </a:p>
          <a:p>
            <a:pPr lvl="3"/>
            <a:r>
              <a:rPr lang="en-US" sz="24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4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isProvable</a:t>
            </a:r>
            <a:r>
              <a:rPr lang="en-US" sz="24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('1=0')</a:t>
            </a:r>
            <a:endParaRPr lang="en-GB" sz="24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50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Goal: investigate which mathematical statements can be proved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Main tools:</a:t>
            </a:r>
          </a:p>
          <a:p>
            <a:pPr lvl="1"/>
            <a:r>
              <a:rPr lang="en-GB" dirty="0" smtClean="0"/>
              <a:t>Proof systems</a:t>
            </a:r>
          </a:p>
          <a:p>
            <a:pPr lvl="1"/>
            <a:r>
              <a:rPr lang="en-GB" dirty="0" smtClean="0"/>
              <a:t>Logical systems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3487918" y="2196446"/>
            <a:ext cx="4589673" cy="1200329"/>
            <a:chOff x="3487918" y="2196446"/>
            <a:chExt cx="4589673" cy="1200329"/>
          </a:xfrm>
        </p:grpSpPr>
        <p:sp>
          <p:nvSpPr>
            <p:cNvPr id="4" name="TextBox 3"/>
            <p:cNvSpPr txBox="1"/>
            <p:nvPr/>
          </p:nvSpPr>
          <p:spPr>
            <a:xfrm>
              <a:off x="5747209" y="2196446"/>
              <a:ext cx="2330382" cy="1200329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2400" dirty="0">
                  <a:solidFill>
                    <a:srgbClr val="0070C0"/>
                  </a:solidFill>
                </a:rPr>
                <a:t>a</a:t>
              </a:r>
              <a:r>
                <a:rPr lang="en-GB" sz="2400" dirty="0" smtClean="0">
                  <a:solidFill>
                    <a:srgbClr val="0070C0"/>
                  </a:solidFill>
                </a:rPr>
                <a:t>lphabet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2400" dirty="0">
                  <a:solidFill>
                    <a:srgbClr val="0070C0"/>
                  </a:solidFill>
                </a:rPr>
                <a:t>a</a:t>
              </a:r>
              <a:r>
                <a:rPr lang="en-GB" sz="2400" dirty="0" smtClean="0">
                  <a:solidFill>
                    <a:srgbClr val="0070C0"/>
                  </a:solidFill>
                </a:rPr>
                <a:t>xioms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2400" dirty="0">
                  <a:solidFill>
                    <a:srgbClr val="0070C0"/>
                  </a:solidFill>
                </a:rPr>
                <a:t>i</a:t>
              </a:r>
              <a:r>
                <a:rPr lang="en-GB" sz="2400" dirty="0" smtClean="0">
                  <a:solidFill>
                    <a:srgbClr val="0070C0"/>
                  </a:solidFill>
                </a:rPr>
                <a:t>nference rules</a:t>
              </a:r>
              <a:endParaRPr lang="en-GB" sz="2400" dirty="0">
                <a:solidFill>
                  <a:srgbClr val="0070C0"/>
                </a:solidFill>
              </a:endParaRPr>
            </a:p>
          </p:txBody>
        </p:sp>
        <p:cxnSp>
          <p:nvCxnSpPr>
            <p:cNvPr id="6" name="Straight Arrow Connector 5"/>
            <p:cNvCxnSpPr>
              <a:stCxn id="4" idx="1"/>
            </p:cNvCxnSpPr>
            <p:nvPr/>
          </p:nvCxnSpPr>
          <p:spPr>
            <a:xfrm flipH="1" flipV="1">
              <a:off x="3487918" y="2498103"/>
              <a:ext cx="2259291" cy="29850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3582186" y="3051834"/>
            <a:ext cx="7180473" cy="1978063"/>
            <a:chOff x="3582186" y="3051834"/>
            <a:chExt cx="7180473" cy="1978063"/>
          </a:xfrm>
        </p:grpSpPr>
        <p:sp>
          <p:nvSpPr>
            <p:cNvPr id="9" name="TextBox 8"/>
            <p:cNvSpPr txBox="1"/>
            <p:nvPr/>
          </p:nvSpPr>
          <p:spPr>
            <a:xfrm>
              <a:off x="5747209" y="4198900"/>
              <a:ext cx="5015450" cy="830997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rgbClr val="0070C0"/>
                  </a:solidFill>
                </a:rPr>
                <a:t>Same as proof system, but also has a </a:t>
              </a:r>
              <a:r>
                <a:rPr lang="en-GB" sz="2400" i="1" dirty="0" smtClean="0">
                  <a:solidFill>
                    <a:srgbClr val="0070C0"/>
                  </a:solidFill>
                </a:rPr>
                <a:t>truth assignment</a:t>
              </a:r>
              <a:endParaRPr lang="en-GB" sz="2400" i="1" dirty="0">
                <a:solidFill>
                  <a:srgbClr val="0070C0"/>
                </a:solidFill>
              </a:endParaRPr>
            </a:p>
          </p:txBody>
        </p:sp>
        <p:cxnSp>
          <p:nvCxnSpPr>
            <p:cNvPr id="10" name="Straight Arrow Connector 9"/>
            <p:cNvCxnSpPr>
              <a:stCxn id="9" idx="1"/>
            </p:cNvCxnSpPr>
            <p:nvPr/>
          </p:nvCxnSpPr>
          <p:spPr>
            <a:xfrm flipH="1" flipV="1">
              <a:off x="3582186" y="3051834"/>
              <a:ext cx="2165023" cy="156256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19622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of logical system: BinAdLogic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 the obvious truth value: statement is true if it is mathematically </a:t>
            </a:r>
            <a:r>
              <a:rPr lang="en-GB" dirty="0"/>
              <a:t>correct</a:t>
            </a:r>
            <a:r>
              <a:rPr lang="en-GB" dirty="0" smtClean="0"/>
              <a:t> (e.g. “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1+1=10</a:t>
            </a:r>
            <a:r>
              <a:rPr lang="en-GB" dirty="0" smtClean="0"/>
              <a:t>” is true; “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1+1=1</a:t>
            </a:r>
            <a:r>
              <a:rPr lang="en-GB" dirty="0" smtClean="0"/>
              <a:t>” is false)</a:t>
            </a:r>
          </a:p>
          <a:p>
            <a:r>
              <a:rPr lang="en-GB" dirty="0" smtClean="0"/>
              <a:t>Exercise: in BinAdLogic, is “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10+100=110</a:t>
            </a:r>
            <a:r>
              <a:rPr lang="en-GB" dirty="0" smtClean="0"/>
              <a:t>”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dirty="0"/>
              <a:t>t</a:t>
            </a:r>
            <a:r>
              <a:rPr lang="en-GB" dirty="0" smtClean="0"/>
              <a:t>rue?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dirty="0"/>
              <a:t>p</a:t>
            </a:r>
            <a:r>
              <a:rPr lang="en-GB" dirty="0" smtClean="0"/>
              <a:t>rovable?</a:t>
            </a:r>
          </a:p>
          <a:p>
            <a:r>
              <a:rPr lang="en-GB" dirty="0" smtClean="0"/>
              <a:t>Experiments:</a:t>
            </a:r>
          </a:p>
          <a:p>
            <a:pPr marL="457200" lvl="1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&gt;&gt;&gt;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isTrue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('1+1=10')</a:t>
            </a:r>
          </a:p>
          <a:p>
            <a:pPr marL="457200" lvl="1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&gt;&gt;&gt;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isProvable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('1+1=10')</a:t>
            </a:r>
          </a:p>
          <a:p>
            <a:pPr marL="457200" lvl="1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&gt;&gt;&gt;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isTrue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('10000=10000')</a:t>
            </a:r>
          </a:p>
          <a:p>
            <a:pPr marL="457200" lvl="1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&gt;&gt;&gt;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isProvable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('10000=10000')</a:t>
            </a:r>
          </a:p>
        </p:txBody>
      </p:sp>
    </p:spTree>
    <p:extLst>
      <p:ext uri="{BB962C8B-B14F-4D97-AF65-F5344CB8AC3E}">
        <p14:creationId xmlns:p14="http://schemas.microsoft.com/office/powerpoint/2010/main" val="96229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118" y="140042"/>
            <a:ext cx="10515600" cy="1303419"/>
          </a:xfrm>
        </p:spPr>
        <p:txBody>
          <a:bodyPr/>
          <a:lstStyle/>
          <a:p>
            <a:r>
              <a:rPr lang="en-GB" dirty="0" smtClean="0"/>
              <a:t>BUT in some logical systems, truth is not the same as provability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887777"/>
          </a:xfrm>
        </p:spPr>
        <p:txBody>
          <a:bodyPr/>
          <a:lstStyle/>
          <a:p>
            <a:r>
              <a:rPr lang="en-GB" dirty="0" smtClean="0"/>
              <a:t>Examples:</a:t>
            </a:r>
          </a:p>
          <a:p>
            <a:pPr lvl="1"/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167" y="2364716"/>
            <a:ext cx="8433503" cy="22187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6909" y="1241503"/>
            <a:ext cx="6280314" cy="998719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722683" y="872171"/>
            <a:ext cx="1332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70C0"/>
                </a:solidFill>
              </a:rPr>
              <a:t>BinAdLogic</a:t>
            </a:r>
            <a:endParaRPr lang="en-GB" sz="20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3376" y="5095566"/>
            <a:ext cx="948785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Exercises: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>
                <a:solidFill>
                  <a:srgbClr val="0070C0"/>
                </a:solidFill>
              </a:rPr>
              <a:t>Produce a BrokenBinAdLogic statement that is provable, but not </a:t>
            </a:r>
            <a:r>
              <a:rPr lang="en-GB" sz="2400" dirty="0" smtClean="0">
                <a:solidFill>
                  <a:srgbClr val="0070C0"/>
                </a:solidFill>
              </a:rPr>
              <a:t>true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>
                <a:solidFill>
                  <a:srgbClr val="0070C0"/>
                </a:solidFill>
              </a:rPr>
              <a:t>Produce a RestrictedBinAdLogic statement that is true, but not </a:t>
            </a:r>
            <a:r>
              <a:rPr lang="en-GB" sz="2400" dirty="0" smtClean="0">
                <a:solidFill>
                  <a:srgbClr val="0070C0"/>
                </a:solidFill>
              </a:rPr>
              <a:t>provable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>
                <a:solidFill>
                  <a:srgbClr val="0070C0"/>
                </a:solidFill>
              </a:rPr>
              <a:t>Think of a new truth assignment that “fixes” </a:t>
            </a:r>
            <a:r>
              <a:rPr lang="en-GB" sz="2400" dirty="0">
                <a:solidFill>
                  <a:srgbClr val="0070C0"/>
                </a:solidFill>
              </a:rPr>
              <a:t>BrokenBinAdLogic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9332537" y="4981128"/>
            <a:ext cx="2513120" cy="667836"/>
            <a:chOff x="9332537" y="4981128"/>
            <a:chExt cx="2513120" cy="667836"/>
          </a:xfrm>
        </p:grpSpPr>
        <p:sp>
          <p:nvSpPr>
            <p:cNvPr id="8" name="TextBox 7"/>
            <p:cNvSpPr txBox="1"/>
            <p:nvPr/>
          </p:nvSpPr>
          <p:spPr>
            <a:xfrm>
              <a:off x="10454379" y="4981128"/>
              <a:ext cx="13912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rgbClr val="00B050"/>
                  </a:solidFill>
                  <a:cs typeface="Courier New" panose="02070309020205020404" pitchFamily="49" charset="0"/>
                </a:rPr>
                <a:t>e.g. </a:t>
              </a:r>
              <a:r>
                <a:rPr lang="en-GB" sz="2000" dirty="0" smtClean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1+1=1</a:t>
              </a:r>
              <a:endParaRPr lang="en-GB" sz="20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10" name="Straight Arrow Connector 9"/>
            <p:cNvCxnSpPr>
              <a:stCxn id="8" idx="1"/>
            </p:cNvCxnSpPr>
            <p:nvPr/>
          </p:nvCxnSpPr>
          <p:spPr>
            <a:xfrm flipH="1">
              <a:off x="9332537" y="5181183"/>
              <a:ext cx="1121842" cy="467781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9681328" y="5981402"/>
            <a:ext cx="2452220" cy="400110"/>
            <a:chOff x="9681328" y="5981402"/>
            <a:chExt cx="2452220" cy="400110"/>
          </a:xfrm>
        </p:grpSpPr>
        <p:sp>
          <p:nvSpPr>
            <p:cNvPr id="12" name="TextBox 11"/>
            <p:cNvSpPr txBox="1"/>
            <p:nvPr/>
          </p:nvSpPr>
          <p:spPr>
            <a:xfrm>
              <a:off x="10434493" y="5981402"/>
              <a:ext cx="16990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rgbClr val="00B050"/>
                  </a:solidFill>
                  <a:cs typeface="Courier New" panose="02070309020205020404" pitchFamily="49" charset="0"/>
                </a:rPr>
                <a:t>e.g. </a:t>
              </a:r>
              <a:r>
                <a:rPr lang="en-GB" sz="2000" dirty="0" smtClean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1+10=11</a:t>
              </a:r>
              <a:endParaRPr lang="en-GB" sz="20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13" name="Straight Arrow Connector 12"/>
            <p:cNvCxnSpPr>
              <a:stCxn id="12" idx="1"/>
            </p:cNvCxnSpPr>
            <p:nvPr/>
          </p:nvCxnSpPr>
          <p:spPr>
            <a:xfrm flipH="1" flipV="1">
              <a:off x="9681328" y="6116745"/>
              <a:ext cx="753165" cy="64712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2008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8882"/>
            <a:ext cx="10515600" cy="737811"/>
          </a:xfrm>
        </p:spPr>
        <p:txBody>
          <a:bodyPr/>
          <a:lstStyle/>
          <a:p>
            <a:r>
              <a:rPr lang="en-GB" dirty="0" smtClean="0"/>
              <a:t>Consistency, completeness and decidability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348" y="914072"/>
            <a:ext cx="10515600" cy="179426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A logical system is</a:t>
            </a:r>
          </a:p>
          <a:p>
            <a:r>
              <a:rPr lang="en-GB" i="1" dirty="0"/>
              <a:t>c</a:t>
            </a:r>
            <a:r>
              <a:rPr lang="en-GB" i="1" dirty="0" smtClean="0"/>
              <a:t>onsistent</a:t>
            </a:r>
            <a:r>
              <a:rPr lang="en-GB" dirty="0" smtClean="0"/>
              <a:t> if all provable statements are true</a:t>
            </a:r>
          </a:p>
          <a:p>
            <a:r>
              <a:rPr lang="en-GB" i="1" dirty="0"/>
              <a:t>c</a:t>
            </a:r>
            <a:r>
              <a:rPr lang="en-GB" i="1" dirty="0" smtClean="0"/>
              <a:t>omplete</a:t>
            </a:r>
            <a:r>
              <a:rPr lang="en-GB" dirty="0" smtClean="0"/>
              <a:t> if all true statements are provable</a:t>
            </a:r>
          </a:p>
          <a:p>
            <a:r>
              <a:rPr lang="en-GB" i="1" dirty="0"/>
              <a:t>d</a:t>
            </a:r>
            <a:r>
              <a:rPr lang="en-GB" i="1" dirty="0" smtClean="0"/>
              <a:t>ecidable</a:t>
            </a:r>
            <a:r>
              <a:rPr lang="en-GB" dirty="0" smtClean="0"/>
              <a:t> if a computer program can decide the truth of statements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848" y="2745718"/>
            <a:ext cx="7456601" cy="40119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88058" y="3275815"/>
            <a:ext cx="3582185" cy="33323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35671" y="5780987"/>
            <a:ext cx="1677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w</a:t>
            </a:r>
            <a:r>
              <a:rPr lang="en-GB" dirty="0" smtClean="0">
                <a:solidFill>
                  <a:srgbClr val="0070C0"/>
                </a:solidFill>
              </a:rPr>
              <a:t>ill be explained soon!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847654" y="6315959"/>
            <a:ext cx="490194" cy="188536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412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2947</TotalTime>
  <Words>713</Words>
  <Application>Microsoft Office PowerPoint</Application>
  <PresentationFormat>Widescreen</PresentationFormat>
  <Paragraphs>100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Courier New</vt:lpstr>
      <vt:lpstr>Office Theme</vt:lpstr>
      <vt:lpstr>16. You can't prove everything that's true  (Gödel’s theorem via Turing’s ideas)</vt:lpstr>
      <vt:lpstr>Goal: investigate which mathematical statements can be proved</vt:lpstr>
      <vt:lpstr>Example of a proof system: BinAd</vt:lpstr>
      <vt:lpstr>Example of a proof system: BinAd</vt:lpstr>
      <vt:lpstr>Examples of applying inference rules in BinAd</vt:lpstr>
      <vt:lpstr>Goal: investigate which mathematical statements can be proved</vt:lpstr>
      <vt:lpstr>Example of logical system: BinAdLogic</vt:lpstr>
      <vt:lpstr>BUT in some logical systems, truth is not the same as provability</vt:lpstr>
      <vt:lpstr>Consistency, completeness and decidability</vt:lpstr>
      <vt:lpstr>Peano arithmetic is a logical system that describes integers, addition, and multiplication</vt:lpstr>
      <vt:lpstr>Peano arithmetic can express all the usual concepts of elementary number theory</vt:lpstr>
      <vt:lpstr>Goal: prove that Peano arithmetic is incomplete (there exist true mathematical statements that can’t be proved)</vt:lpstr>
      <vt:lpstr>Show halting problem can be converted into Peano arithmetic (PA)</vt:lpstr>
      <vt:lpstr>2. Show provable PA statements can be recognized </vt:lpstr>
      <vt:lpstr>3. Analyze a strange program called godel.py</vt:lpstr>
      <vt:lpstr>4. Exhibit a true, unprovable PA statement embedded in godel.py</vt:lpstr>
      <vt:lpstr>Overview of Turing, Gödel, and the incompleteness of mathematics </vt:lpstr>
    </vt:vector>
  </TitlesOfParts>
  <Company>Dickinson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</dc:title>
  <dc:creator>MacCormick, John</dc:creator>
  <cp:lastModifiedBy>John Mac Cormick (CMP - Staff)</cp:lastModifiedBy>
  <cp:revision>183</cp:revision>
  <dcterms:created xsi:type="dcterms:W3CDTF">2017-06-16T14:57:42Z</dcterms:created>
  <dcterms:modified xsi:type="dcterms:W3CDTF">2017-10-12T16:15:53Z</dcterms:modified>
</cp:coreProperties>
</file>