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70" r:id="rId6"/>
    <p:sldId id="269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2" r:id="rId18"/>
    <p:sldId id="281" r:id="rId19"/>
    <p:sldId id="283" r:id="rId20"/>
    <p:sldId id="284" r:id="rId21"/>
    <p:sldId id="28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3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51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9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21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7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43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14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3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2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89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6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smtClean="0"/>
              <a:t>Some impossible programs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14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219" y="247138"/>
            <a:ext cx="10515600" cy="1325563"/>
          </a:xfrm>
        </p:spPr>
        <p:txBody>
          <a:bodyPr/>
          <a:lstStyle/>
          <a:p>
            <a:r>
              <a:rPr lang="en-US" dirty="0" smtClean="0"/>
              <a:t>Solutions for yesOnString.py: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35" y="1306574"/>
            <a:ext cx="11617120" cy="3696356"/>
          </a:xfrm>
          <a:prstGeom prst="rect">
            <a:avLst/>
          </a:prstGeom>
        </p:spPr>
      </p:pic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5388953"/>
            <a:ext cx="10515600" cy="134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68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yesOnSelf.py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273652"/>
            <a:ext cx="10515600" cy="145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78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696" y="146736"/>
            <a:ext cx="10515600" cy="787329"/>
          </a:xfrm>
        </p:spPr>
        <p:txBody>
          <a:bodyPr/>
          <a:lstStyle/>
          <a:p>
            <a:r>
              <a:rPr lang="en-US" dirty="0" smtClean="0"/>
              <a:t>Suggestion: fill in this table interactively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066" y="1091381"/>
            <a:ext cx="11210549" cy="3298353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9541" y="4777987"/>
            <a:ext cx="10515600" cy="145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58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219" y="247138"/>
            <a:ext cx="10515600" cy="1325563"/>
          </a:xfrm>
        </p:spPr>
        <p:txBody>
          <a:bodyPr/>
          <a:lstStyle/>
          <a:p>
            <a:r>
              <a:rPr lang="en-US" dirty="0" smtClean="0"/>
              <a:t>Solutions for yesOnSelf.py: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79" y="1424100"/>
            <a:ext cx="11762144" cy="2900600"/>
          </a:xfrm>
          <a:prstGeom prst="rect">
            <a:avLst/>
          </a:prstGeom>
        </p:spPr>
      </p:pic>
      <p:pic>
        <p:nvPicPr>
          <p:cNvPr id="6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9877" y="4866477"/>
            <a:ext cx="10515600" cy="145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1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notYesOnSelf.py reverses yesOnSelf.py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6281" y="2143495"/>
            <a:ext cx="10515600" cy="14552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153" y="4051585"/>
            <a:ext cx="10443681" cy="143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62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695" y="304052"/>
            <a:ext cx="10515600" cy="8758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Suggestion: use the earlier results to fill in the bottom table interactively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695" y="1406664"/>
            <a:ext cx="10397505" cy="25640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173" y="4084307"/>
            <a:ext cx="8798414" cy="258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65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81" y="1110481"/>
            <a:ext cx="9419345" cy="232285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Solutions for </a:t>
            </a:r>
            <a:r>
              <a:rPr lang="en-US" dirty="0" smtClean="0"/>
              <a:t>yesOnSelf.py and </a:t>
            </a:r>
            <a:r>
              <a:rPr lang="en-US" dirty="0"/>
              <a:t>notYesOnSelf.py </a:t>
            </a:r>
            <a:r>
              <a:rPr lang="en-US" dirty="0" smtClean="0"/>
              <a:t>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22" y="3559771"/>
            <a:ext cx="9419345" cy="26198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346944" y="5016318"/>
            <a:ext cx="17663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No output is correct here…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9153833" y="5289755"/>
            <a:ext cx="1193111" cy="511277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05950" y="6306056"/>
            <a:ext cx="8594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… therefore</a:t>
            </a:r>
            <a:r>
              <a:rPr lang="en-US" sz="2400" dirty="0">
                <a:solidFill>
                  <a:srgbClr val="0070C0"/>
                </a:solidFill>
              </a:rPr>
              <a:t>, </a:t>
            </a:r>
            <a:r>
              <a:rPr lang="en-US" sz="2400" dirty="0" smtClean="0">
                <a:solidFill>
                  <a:srgbClr val="0070C0"/>
                </a:solidFill>
              </a:rPr>
              <a:t>notYesOnSelf.py cannot exist!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9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yesOnString.py existed, we could create </a:t>
            </a:r>
            <a:r>
              <a:rPr lang="en-US" dirty="0"/>
              <a:t>notYesOnSelf.py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37430"/>
            <a:ext cx="10515600" cy="392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84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Therefore, yesOnString.py can’t exist either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422" y="2084438"/>
            <a:ext cx="6506926" cy="34319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3290" y="2556387"/>
            <a:ext cx="47194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Assume </a:t>
            </a:r>
            <a:r>
              <a:rPr lang="en-US" sz="2400" dirty="0" smtClean="0">
                <a:solidFill>
                  <a:srgbClr val="002060"/>
                </a:solidFill>
              </a:rPr>
              <a:t>yesOnString.py exists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Create </a:t>
            </a:r>
            <a:r>
              <a:rPr lang="en-US" sz="2400" dirty="0" smtClean="0">
                <a:solidFill>
                  <a:srgbClr val="002060"/>
                </a:solidFill>
              </a:rPr>
              <a:t>notYesOnSelf.py as on previous slide (and summarized here)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This contradicts the impossibility of notYesOnSelf.py</a:t>
            </a:r>
            <a:endParaRPr lang="en-US" sz="2400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3290" y="1792050"/>
            <a:ext cx="1200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Proof:</a:t>
            </a:r>
            <a:endParaRPr lang="en-US" sz="3200" dirty="0" smtClean="0">
              <a:solidFill>
                <a:srgbClr val="00206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778477" y="3136490"/>
            <a:ext cx="658762" cy="344129"/>
          </a:xfrm>
          <a:prstGeom prst="straightConnector1">
            <a:avLst/>
          </a:prstGeom>
          <a:ln w="25400">
            <a:solidFill>
              <a:srgbClr val="00206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66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combining many tricks into one program, a much briefer proof is possible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9807" y="1690688"/>
            <a:ext cx="9161206" cy="21790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5716" y="4589005"/>
            <a:ext cx="77674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Assume </a:t>
            </a:r>
            <a:r>
              <a:rPr lang="en-US" sz="2400" dirty="0" smtClean="0">
                <a:solidFill>
                  <a:srgbClr val="002060"/>
                </a:solidFill>
              </a:rPr>
              <a:t>yesOnString.py exists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Create </a:t>
            </a:r>
            <a:r>
              <a:rPr lang="en-US" sz="2400" dirty="0" smtClean="0">
                <a:solidFill>
                  <a:srgbClr val="002060"/>
                </a:solidFill>
              </a:rPr>
              <a:t>weirdYesOnString.py as above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Observe that weirdYesOnString.py produces a contradiction when given itself as input (it outputs “yes” if and only if it outputs “no”)</a:t>
            </a:r>
            <a:endParaRPr lang="en-US" sz="2400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0291" y="3869695"/>
            <a:ext cx="67880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Proof </a:t>
            </a:r>
            <a:r>
              <a:rPr lang="en-US" sz="3200" dirty="0">
                <a:solidFill>
                  <a:srgbClr val="002060"/>
                </a:solidFill>
              </a:rPr>
              <a:t>that yesOnString.py </a:t>
            </a:r>
            <a:r>
              <a:rPr lang="en-US" sz="3200" dirty="0" smtClean="0">
                <a:solidFill>
                  <a:srgbClr val="002060"/>
                </a:solidFill>
              </a:rPr>
              <a:t>doesn’t exist:</a:t>
            </a:r>
            <a:endParaRPr lang="en-US" sz="32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33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by contradiction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0489"/>
            <a:ext cx="10515600" cy="4351338"/>
          </a:xfrm>
        </p:spPr>
        <p:txBody>
          <a:bodyPr/>
          <a:lstStyle/>
          <a:p>
            <a:r>
              <a:rPr lang="en-US" dirty="0" smtClean="0"/>
              <a:t>Follows a familiar human thought pattern:</a:t>
            </a:r>
          </a:p>
          <a:p>
            <a:pPr lvl="1"/>
            <a:r>
              <a:rPr lang="en-US" i="1" dirty="0" smtClean="0"/>
              <a:t>S</a:t>
            </a:r>
            <a:r>
              <a:rPr lang="en-US" dirty="0" smtClean="0"/>
              <a:t> = statement we would like to prove false e.g. “I bought the milk on Monday”</a:t>
            </a:r>
          </a:p>
          <a:p>
            <a:pPr lvl="1"/>
            <a:r>
              <a:rPr lang="en-US" i="1" dirty="0" smtClean="0"/>
              <a:t>C</a:t>
            </a:r>
            <a:r>
              <a:rPr lang="en-US" dirty="0" smtClean="0"/>
              <a:t> = consequence that follows from </a:t>
            </a:r>
            <a:r>
              <a:rPr lang="en-US" i="1" dirty="0" smtClean="0"/>
              <a:t>S</a:t>
            </a:r>
            <a:r>
              <a:rPr lang="en-US" dirty="0" smtClean="0"/>
              <a:t> being true e.g. “I was in town on Monday”</a:t>
            </a:r>
          </a:p>
          <a:p>
            <a:pPr lvl="1"/>
            <a:r>
              <a:rPr lang="en-US" i="1" dirty="0" smtClean="0"/>
              <a:t>T</a:t>
            </a:r>
            <a:r>
              <a:rPr lang="en-US" dirty="0" smtClean="0"/>
              <a:t> = a fact that is known to be true, but contradicts </a:t>
            </a:r>
            <a:r>
              <a:rPr lang="en-US" i="1" dirty="0" smtClean="0"/>
              <a:t>C</a:t>
            </a:r>
            <a:r>
              <a:rPr lang="en-US" dirty="0" smtClean="0"/>
              <a:t> e.g. “I was out of town on Monday”</a:t>
            </a:r>
          </a:p>
          <a:p>
            <a:pPr lvl="1"/>
            <a:r>
              <a:rPr lang="en-US" dirty="0" smtClean="0"/>
              <a:t>Reasoning pattern: If </a:t>
            </a:r>
            <a:r>
              <a:rPr lang="en-US" i="1" dirty="0" smtClean="0"/>
              <a:t>S</a:t>
            </a:r>
            <a:r>
              <a:rPr lang="en-US" dirty="0" smtClean="0"/>
              <a:t> were true, then </a:t>
            </a:r>
            <a:r>
              <a:rPr lang="en-US" i="1" dirty="0" smtClean="0"/>
              <a:t>C</a:t>
            </a:r>
            <a:r>
              <a:rPr lang="en-US" dirty="0" smtClean="0"/>
              <a:t> would be true, but that’s impossible because </a:t>
            </a:r>
            <a:r>
              <a:rPr lang="en-US" i="1" dirty="0" smtClean="0"/>
              <a:t>T</a:t>
            </a:r>
            <a:r>
              <a:rPr lang="en-US" dirty="0" smtClean="0"/>
              <a:t> is true and </a:t>
            </a:r>
            <a:r>
              <a:rPr lang="en-US" i="1" dirty="0" smtClean="0"/>
              <a:t>T</a:t>
            </a:r>
            <a:r>
              <a:rPr lang="en-US" dirty="0" smtClean="0"/>
              <a:t> contradicts </a:t>
            </a:r>
            <a:r>
              <a:rPr lang="en-US" i="1" dirty="0" smtClean="0"/>
              <a:t>C</a:t>
            </a:r>
            <a:r>
              <a:rPr lang="en-US" dirty="0" smtClean="0"/>
              <a:t>. So </a:t>
            </a:r>
            <a:r>
              <a:rPr lang="en-US" i="1" dirty="0" smtClean="0"/>
              <a:t>S</a:t>
            </a:r>
            <a:r>
              <a:rPr lang="en-US" dirty="0" smtClean="0"/>
              <a:t> must be false. e.g. “if I bought the milk on Monday, then I was in town on Monday, but I was out of town on Monday, so I could not have bought the milk on Monday.”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6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Similar reasoning shows that no program can correctly predict, for all possible inputs, whether other programs will crash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650" y="2643756"/>
            <a:ext cx="6847861" cy="3615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897" y="3212144"/>
            <a:ext cx="49587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Assume </a:t>
            </a:r>
            <a:r>
              <a:rPr lang="en-US" sz="2400" dirty="0" smtClean="0">
                <a:solidFill>
                  <a:srgbClr val="002060"/>
                </a:solidFill>
              </a:rPr>
              <a:t>crashOnString.py exists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Create </a:t>
            </a:r>
            <a:r>
              <a:rPr lang="en-US" sz="2400" dirty="0" smtClean="0">
                <a:solidFill>
                  <a:srgbClr val="002060"/>
                </a:solidFill>
              </a:rPr>
              <a:t>weirdCrashOnSelf.py as shown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Observe that weirdCrashOnSelf.py produces a contradiction when given itself as input (crashes if and only if it doesn’t crash)</a:t>
            </a:r>
            <a:endParaRPr lang="en-US" sz="2400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2872" y="2134926"/>
            <a:ext cx="4958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Proof </a:t>
            </a:r>
            <a:r>
              <a:rPr lang="en-US" sz="3200" dirty="0">
                <a:solidFill>
                  <a:srgbClr val="002060"/>
                </a:solidFill>
              </a:rPr>
              <a:t>that </a:t>
            </a:r>
            <a:r>
              <a:rPr lang="en-US" sz="3200" dirty="0" smtClean="0">
                <a:solidFill>
                  <a:srgbClr val="002060"/>
                </a:solidFill>
              </a:rPr>
              <a:t>crashOnString.py doesn’t exist:</a:t>
            </a:r>
            <a:endParaRPr lang="en-US" sz="32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02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e careful to interpret the “impossibility of bug-finding programs” correctly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46734"/>
            <a:ext cx="10515600" cy="2972517"/>
          </a:xfrm>
        </p:spPr>
        <p:txBody>
          <a:bodyPr/>
          <a:lstStyle/>
          <a:p>
            <a:r>
              <a:rPr lang="en-US" dirty="0" smtClean="0"/>
              <a:t>It is true that no program </a:t>
            </a:r>
            <a:r>
              <a:rPr lang="en-US" i="1" dirty="0" smtClean="0"/>
              <a:t>P</a:t>
            </a:r>
            <a:r>
              <a:rPr lang="en-US" dirty="0" smtClean="0"/>
              <a:t> can correctly predict, for all programs </a:t>
            </a:r>
            <a:r>
              <a:rPr lang="en-US" i="1" dirty="0" smtClean="0"/>
              <a:t>Q</a:t>
            </a:r>
            <a:r>
              <a:rPr lang="en-US" dirty="0" smtClean="0"/>
              <a:t>, whether </a:t>
            </a:r>
            <a:r>
              <a:rPr lang="en-US" i="1" dirty="0" smtClean="0"/>
              <a:t>Q</a:t>
            </a:r>
            <a:r>
              <a:rPr lang="en-US" dirty="0" smtClean="0"/>
              <a:t> will crash</a:t>
            </a:r>
          </a:p>
          <a:p>
            <a:r>
              <a:rPr lang="en-US" dirty="0" smtClean="0"/>
              <a:t>However, </a:t>
            </a:r>
            <a:r>
              <a:rPr lang="en-US" i="1" dirty="0" smtClean="0"/>
              <a:t>P</a:t>
            </a:r>
            <a:r>
              <a:rPr lang="en-US" dirty="0" smtClean="0"/>
              <a:t> might work correctly on many inputs</a:t>
            </a:r>
          </a:p>
          <a:p>
            <a:r>
              <a:rPr lang="en-US" dirty="0" smtClean="0"/>
              <a:t>Software companies and academic researchers invest great effort in doing exactly this: developing programs </a:t>
            </a:r>
            <a:r>
              <a:rPr lang="en-US" i="1" dirty="0" smtClean="0"/>
              <a:t>P</a:t>
            </a:r>
            <a:r>
              <a:rPr lang="en-US" dirty="0" smtClean="0"/>
              <a:t> that work efficiently and correctly on useful classes of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16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by contradiction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0489"/>
            <a:ext cx="10515600" cy="489964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 direct proof by contradiction always shows that some given statement is false.</a:t>
            </a:r>
          </a:p>
          <a:p>
            <a:r>
              <a:rPr lang="en-US" sz="3200" dirty="0" smtClean="0"/>
              <a:t>To prove a statement is true, you must first assume its opposite</a:t>
            </a:r>
          </a:p>
          <a:p>
            <a:r>
              <a:rPr lang="en-US" sz="3200" dirty="0" smtClean="0"/>
              <a:t>Example: </a:t>
            </a:r>
          </a:p>
          <a:p>
            <a:pPr lvl="1"/>
            <a:r>
              <a:rPr lang="en-US" sz="2800" dirty="0" smtClean="0"/>
              <a:t>“We </a:t>
            </a:r>
            <a:r>
              <a:rPr lang="en-US" sz="2800" dirty="0"/>
              <a:t>wish to prove that all </a:t>
            </a:r>
            <a:r>
              <a:rPr lang="en-US" sz="2800" dirty="0" err="1"/>
              <a:t>zurgles</a:t>
            </a:r>
            <a:r>
              <a:rPr lang="en-US" sz="2800" dirty="0"/>
              <a:t> are yellow.  </a:t>
            </a:r>
            <a:r>
              <a:rPr lang="en-US" sz="2800" dirty="0" smtClean="0"/>
              <a:t>Suppose </a:t>
            </a:r>
            <a:r>
              <a:rPr lang="en-US" sz="2800" dirty="0"/>
              <a:t>not, and argue for a contradiction. Thus, we may assume the </a:t>
            </a:r>
            <a:r>
              <a:rPr lang="en-US" sz="2800" dirty="0" smtClean="0"/>
              <a:t>existence </a:t>
            </a:r>
            <a:r>
              <a:rPr lang="en-US" sz="2800" dirty="0"/>
              <a:t>of a non-yellow </a:t>
            </a:r>
            <a:r>
              <a:rPr lang="en-US" sz="2800" dirty="0" err="1"/>
              <a:t>zurgle</a:t>
            </a:r>
            <a:r>
              <a:rPr lang="en-US" sz="2800" dirty="0"/>
              <a:t> </a:t>
            </a:r>
            <a:r>
              <a:rPr lang="en-US" sz="2800" i="1" dirty="0" smtClean="0"/>
              <a:t>Z</a:t>
            </a:r>
            <a:r>
              <a:rPr lang="en-US" sz="2800" dirty="0" smtClean="0"/>
              <a:t>.”  </a:t>
            </a:r>
            <a:r>
              <a:rPr lang="en-US" sz="2800" dirty="0"/>
              <a:t>[And now continue, showing that </a:t>
            </a:r>
            <a:r>
              <a:rPr lang="en-US" sz="2800" i="1" dirty="0" smtClean="0"/>
              <a:t>Z</a:t>
            </a:r>
            <a:r>
              <a:rPr lang="en-US" sz="2800" dirty="0" smtClean="0"/>
              <a:t>’s </a:t>
            </a:r>
            <a:r>
              <a:rPr lang="en-US" sz="2800" dirty="0"/>
              <a:t>existence contradicts a known fact</a:t>
            </a:r>
            <a:r>
              <a:rPr lang="en-US" sz="2800" dirty="0" smtClean="0"/>
              <a:t>.]</a:t>
            </a:r>
          </a:p>
          <a:p>
            <a:pPr lvl="1"/>
            <a:endParaRPr lang="en-US" sz="28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436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Programs can analyze other programs, and they can analyze themselves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program analyzing another program:</a:t>
            </a:r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&gt;&gt;&gt; </a:t>
            </a:r>
            <a:r>
              <a:rPr lang="en-US" dirty="0" err="1"/>
              <a:t>countLines</a:t>
            </a:r>
            <a:r>
              <a:rPr lang="en-US" dirty="0"/>
              <a:t>(</a:t>
            </a:r>
            <a:r>
              <a:rPr lang="en-US" dirty="0" err="1"/>
              <a:t>rf</a:t>
            </a:r>
            <a:r>
              <a:rPr lang="en-US" dirty="0"/>
              <a:t>(’multiplyAll.py’))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A program analyzing itself:</a:t>
            </a:r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&gt;&gt;&gt; </a:t>
            </a:r>
            <a:r>
              <a:rPr lang="en-US" dirty="0" err="1"/>
              <a:t>countLines</a:t>
            </a:r>
            <a:r>
              <a:rPr lang="en-US" dirty="0"/>
              <a:t>(</a:t>
            </a:r>
            <a:r>
              <a:rPr lang="en-US" dirty="0" err="1"/>
              <a:t>rf</a:t>
            </a:r>
            <a:r>
              <a:rPr lang="en-US" dirty="0"/>
              <a:t>(’countLines.py’))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03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88144"/>
            <a:ext cx="10515600" cy="1325563"/>
          </a:xfrm>
        </p:spPr>
        <p:txBody>
          <a:bodyPr/>
          <a:lstStyle/>
          <a:p>
            <a:r>
              <a:rPr lang="en-US" dirty="0" smtClean="0"/>
              <a:t>Some example decision programs we will need: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0139" y="850925"/>
            <a:ext cx="8239874" cy="609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60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696" y="146736"/>
            <a:ext cx="10515600" cy="787329"/>
          </a:xfrm>
        </p:spPr>
        <p:txBody>
          <a:bodyPr/>
          <a:lstStyle/>
          <a:p>
            <a:r>
              <a:rPr lang="en-US" dirty="0" smtClean="0"/>
              <a:t>Suggestion: fill in this table interactively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064" y="771156"/>
            <a:ext cx="6807134" cy="608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91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219" y="247138"/>
            <a:ext cx="10515600" cy="1325563"/>
          </a:xfrm>
        </p:spPr>
        <p:txBody>
          <a:bodyPr/>
          <a:lstStyle/>
          <a:p>
            <a:r>
              <a:rPr lang="en-US" dirty="0" smtClean="0"/>
              <a:t>Solutions for programs analyzing other programs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3048" y="1027906"/>
            <a:ext cx="7597246" cy="583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77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yesOnString.py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327881"/>
            <a:ext cx="10515600" cy="134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83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696" y="146736"/>
            <a:ext cx="10515600" cy="787329"/>
          </a:xfrm>
        </p:spPr>
        <p:txBody>
          <a:bodyPr/>
          <a:lstStyle/>
          <a:p>
            <a:r>
              <a:rPr lang="en-US" dirty="0" smtClean="0"/>
              <a:t>Suggestion: fill in this table interactively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76" y="934065"/>
            <a:ext cx="11738639" cy="4148533"/>
          </a:xfrm>
          <a:prstGeom prst="rect">
            <a:avLst/>
          </a:prstGeom>
        </p:spPr>
      </p:pic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67695" y="5196514"/>
            <a:ext cx="10515600" cy="134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12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70C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565</Words>
  <Application>Microsoft Office PowerPoint</Application>
  <PresentationFormat>Widescreen</PresentationFormat>
  <Paragraphs>56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2. Some impossible programs</vt:lpstr>
      <vt:lpstr>Proof by contradiction</vt:lpstr>
      <vt:lpstr>Proof by contradiction (2)</vt:lpstr>
      <vt:lpstr>Programs can analyze other programs, and they can analyze themselves</vt:lpstr>
      <vt:lpstr>Some example decision programs we will need:</vt:lpstr>
      <vt:lpstr>Suggestion: fill in this table interactively</vt:lpstr>
      <vt:lpstr>Solutions for programs analyzing other programs</vt:lpstr>
      <vt:lpstr>Definition of yesOnString.py</vt:lpstr>
      <vt:lpstr>Suggestion: fill in this table interactively</vt:lpstr>
      <vt:lpstr>Solutions for yesOnString.py:</vt:lpstr>
      <vt:lpstr>Definition of yesOnSelf.py</vt:lpstr>
      <vt:lpstr>Suggestion: fill in this table interactively</vt:lpstr>
      <vt:lpstr>Solutions for yesOnSelf.py:</vt:lpstr>
      <vt:lpstr>notYesOnSelf.py reverses yesOnSelf.py</vt:lpstr>
      <vt:lpstr>Suggestion: use the earlier results to fill in the bottom table interactively</vt:lpstr>
      <vt:lpstr>Solutions for yesOnSelf.py and notYesOnSelf.py : </vt:lpstr>
      <vt:lpstr>If yesOnString.py existed, we could create notYesOnSelf.py </vt:lpstr>
      <vt:lpstr>Therefore, yesOnString.py can’t exist either</vt:lpstr>
      <vt:lpstr>By combining many tricks into one program, a much briefer proof is possible</vt:lpstr>
      <vt:lpstr>Similar reasoning shows that no program can correctly predict, for all possible inputs, whether other programs will crash</vt:lpstr>
      <vt:lpstr>Be careful to interpret the “impossibility of bug-finding programs” correctly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What is a computer program?</dc:title>
  <dc:creator>MacCormick, John</dc:creator>
  <cp:lastModifiedBy>MacCormick, John</cp:lastModifiedBy>
  <cp:revision>22</cp:revision>
  <dcterms:created xsi:type="dcterms:W3CDTF">2017-06-16T15:46:24Z</dcterms:created>
  <dcterms:modified xsi:type="dcterms:W3CDTF">2017-06-16T18:36:02Z</dcterms:modified>
</cp:coreProperties>
</file>