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60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551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207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958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1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22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4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111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16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6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21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748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A0031-D6FA-482B-BEE2-3982F80F9286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8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 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slides for </a:t>
            </a:r>
            <a:r>
              <a:rPr lang="en-US" i="1" dirty="0" smtClean="0"/>
              <a:t>What Can Be Computed?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61666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objective of the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We would like to understand what can be computed:</a:t>
            </a:r>
          </a:p>
          <a:p>
            <a:endParaRPr lang="en-US" sz="3600" dirty="0" smtClean="0"/>
          </a:p>
          <a:p>
            <a:pPr marL="971550" lvl="1" indent="-514350">
              <a:buFont typeface="+mj-lt"/>
              <a:buAutoNum type="alphaLcParenR"/>
            </a:pPr>
            <a:r>
              <a:rPr lang="en-US" sz="3200" dirty="0" smtClean="0"/>
              <a:t>In principle (i.e. undecidability/</a:t>
            </a:r>
            <a:r>
              <a:rPr lang="en-US" sz="3200" dirty="0" err="1" smtClean="0"/>
              <a:t>uncomputability</a:t>
            </a:r>
            <a:r>
              <a:rPr lang="en-US" sz="3200" dirty="0" smtClean="0"/>
              <a:t>: computability theory)</a:t>
            </a:r>
          </a:p>
          <a:p>
            <a:pPr marL="971550" lvl="1" indent="-514350">
              <a:buFont typeface="+mj-lt"/>
              <a:buAutoNum type="alphaLcParenR"/>
            </a:pPr>
            <a:endParaRPr lang="en-US" sz="3200" dirty="0" smtClean="0"/>
          </a:p>
          <a:p>
            <a:pPr marL="971550" lvl="1" indent="-514350">
              <a:buFont typeface="+mj-lt"/>
              <a:buAutoNum type="alphaLcParenR"/>
            </a:pPr>
            <a:r>
              <a:rPr lang="en-US" sz="3200" dirty="0" smtClean="0"/>
              <a:t>Efficiently/in practice (i.e. complexity theory)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4680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Suggestion: fill in the following table with interactive discussion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2046024"/>
              </p:ext>
            </p:extLst>
          </p:nvPr>
        </p:nvGraphicFramePr>
        <p:xfrm>
          <a:off x="838200" y="2169754"/>
          <a:ext cx="10515600" cy="4108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32302741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89312133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867417801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182818415"/>
                    </a:ext>
                  </a:extLst>
                </a:gridCol>
              </a:tblGrid>
              <a:tr h="521326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tractable problems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intractable problems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uncomputable problems</a:t>
                      </a:r>
                      <a:endParaRPr 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7689870"/>
                  </a:ext>
                </a:extLst>
              </a:tr>
              <a:tr h="128546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Description: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0629577"/>
                  </a:ext>
                </a:extLst>
              </a:tr>
              <a:tr h="52132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Computable in theory: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0759830"/>
                  </a:ext>
                </a:extLst>
              </a:tr>
              <a:tr h="52132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Computable in practice: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91729890"/>
                  </a:ext>
                </a:extLst>
              </a:tr>
              <a:tr h="89982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Example: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65588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132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Suggestion: fill in the following table with interactive discussion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2169754"/>
          <a:ext cx="10515600" cy="4108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32302741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89312133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867417801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182818415"/>
                    </a:ext>
                  </a:extLst>
                </a:gridCol>
              </a:tblGrid>
              <a:tr h="521326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tractable problems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intractable problems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uncomputable problems</a:t>
                      </a:r>
                      <a:endParaRPr 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7689870"/>
                  </a:ext>
                </a:extLst>
              </a:tr>
              <a:tr h="128546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Description: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can be solved efficiently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method for solving exists but is hopelessly time-consuming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cannot be solved by any computer program</a:t>
                      </a:r>
                      <a:endParaRPr 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0629577"/>
                  </a:ext>
                </a:extLst>
              </a:tr>
              <a:tr h="52132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Computable in theory: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ym typeface="Wingdings" panose="05000000000000000000" pitchFamily="2" charset="2"/>
                        </a:rPr>
                        <a:t>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ym typeface="Wingdings" panose="05000000000000000000" pitchFamily="2" charset="2"/>
                        </a:rPr>
                        <a:t>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ym typeface="Wingdings" panose="05000000000000000000" pitchFamily="2" charset="2"/>
                        </a:rPr>
                        <a:t></a:t>
                      </a:r>
                      <a:endParaRPr 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0759830"/>
                  </a:ext>
                </a:extLst>
              </a:tr>
              <a:tr h="52132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Computable in practice: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ym typeface="Wingdings" panose="05000000000000000000" pitchFamily="2" charset="2"/>
                        </a:rPr>
                        <a:t>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ym typeface="Wingdings" panose="05000000000000000000" pitchFamily="2" charset="2"/>
                        </a:rPr>
                        <a:t> (?)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ym typeface="Wingdings" panose="05000000000000000000" pitchFamily="2" charset="2"/>
                        </a:rPr>
                        <a:t></a:t>
                      </a:r>
                      <a:endParaRPr 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91729890"/>
                  </a:ext>
                </a:extLst>
              </a:tr>
              <a:tr h="89982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Example: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shortest route on a map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Decryption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finding all bugs in computer programs</a:t>
                      </a:r>
                      <a:endParaRPr 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65588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635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study the theory of computation?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Autofit/>
          </a:bodyPr>
          <a:lstStyle/>
          <a:p>
            <a:r>
              <a:rPr lang="en-US" dirty="0" smtClean="0"/>
              <a:t>It is useful</a:t>
            </a:r>
          </a:p>
          <a:p>
            <a:pPr lvl="1"/>
            <a:r>
              <a:rPr lang="en-US" dirty="0" smtClean="0"/>
              <a:t>When using computers to solve problems, it’s often important to understand whether a given problem is computable and/or tractable.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f it’s not tractable, is there a suitable variant or approximation that is tractable?</a:t>
            </a:r>
          </a:p>
          <a:p>
            <a:pPr lvl="1"/>
            <a:r>
              <a:rPr lang="en-US" dirty="0" smtClean="0"/>
              <a:t>How do we compare the efficiency and effectiveness of proposed methods for solving the problem?</a:t>
            </a:r>
          </a:p>
          <a:p>
            <a:pPr lvl="1"/>
            <a:r>
              <a:rPr lang="en-US" dirty="0" smtClean="0"/>
              <a:t>Certain specific techniques have practical applications, including reductions, regular expressions, and automata theory</a:t>
            </a:r>
          </a:p>
          <a:p>
            <a:pPr lvl="1"/>
            <a:endParaRPr lang="en-US" dirty="0"/>
          </a:p>
          <a:p>
            <a:r>
              <a:rPr lang="en-US" dirty="0" smtClean="0"/>
              <a:t>The theory of computation is beautiful and important</a:t>
            </a:r>
          </a:p>
          <a:p>
            <a:pPr lvl="1"/>
            <a:r>
              <a:rPr lang="en-US" dirty="0" smtClean="0"/>
              <a:t>We can more fully understand computer science as an intellectual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46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Python basics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5362" y="2677205"/>
            <a:ext cx="5658925" cy="19391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17517" y="1566691"/>
            <a:ext cx="3393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70C0"/>
                </a:solidFill>
              </a:rPr>
              <a:t>u</a:t>
            </a:r>
            <a:r>
              <a:rPr lang="en-US" dirty="0" err="1" smtClean="0">
                <a:solidFill>
                  <a:srgbClr val="0070C0"/>
                </a:solidFill>
              </a:rPr>
              <a:t>tils</a:t>
            </a:r>
            <a:r>
              <a:rPr lang="en-US" dirty="0" smtClean="0">
                <a:solidFill>
                  <a:srgbClr val="0070C0"/>
                </a:solidFill>
              </a:rPr>
              <a:t> package provided with WCBC online resources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717517" y="2202599"/>
            <a:ext cx="230403" cy="386562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310865" y="2395880"/>
            <a:ext cx="29839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70C0"/>
                </a:solidFill>
              </a:rPr>
              <a:t>r</a:t>
            </a:r>
            <a:r>
              <a:rPr lang="en-US" dirty="0" err="1" smtClean="0">
                <a:solidFill>
                  <a:srgbClr val="0070C0"/>
                </a:solidFill>
              </a:rPr>
              <a:t>f</a:t>
            </a:r>
            <a:r>
              <a:rPr lang="en-US" dirty="0" smtClean="0">
                <a:solidFill>
                  <a:srgbClr val="0070C0"/>
                </a:solidFill>
              </a:rPr>
              <a:t> function reads a file from disk. It is imported explicitly because we use it so often.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8534400" y="2588635"/>
            <a:ext cx="776465" cy="164725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7729" y="2743743"/>
            <a:ext cx="2585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“</a:t>
            </a:r>
            <a:r>
              <a:rPr lang="en-US" dirty="0" err="1" smtClean="0">
                <a:solidFill>
                  <a:srgbClr val="0070C0"/>
                </a:solidFill>
              </a:rPr>
              <a:t>def</a:t>
            </a:r>
            <a:r>
              <a:rPr lang="en-US" dirty="0" smtClean="0">
                <a:solidFill>
                  <a:srgbClr val="0070C0"/>
                </a:solidFill>
              </a:rPr>
              <a:t>” defines a function, similar to a procedure or method in other languages.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640458" y="3082247"/>
            <a:ext cx="359596" cy="41097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218216" y="5448060"/>
            <a:ext cx="73451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Use a single or double quotes for strings.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No curly braces “{ }”. Blocks are defined by indentation.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16916" y="3564633"/>
            <a:ext cx="29839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The “in” operator does “the right thing” on many datatypes. Here it tests for the presence of a substring in another string.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5496675" y="3564634"/>
            <a:ext cx="2116476" cy="483384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82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Suggested practice and demos, at home or in class: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 containsGAGA.py on inputs typed in by the user, then using input read from a file</a:t>
            </a:r>
          </a:p>
          <a:p>
            <a:r>
              <a:rPr lang="en-US" dirty="0" smtClean="0"/>
              <a:t>Create a new program that searches for another string</a:t>
            </a:r>
          </a:p>
          <a:p>
            <a:r>
              <a:rPr lang="en-US" dirty="0" smtClean="0"/>
              <a:t>Create more sophisticated programs, for example:</a:t>
            </a:r>
          </a:p>
          <a:p>
            <a:pPr lvl="1"/>
            <a:r>
              <a:rPr lang="en-US" dirty="0" smtClean="0"/>
              <a:t>return “yes” if the input contains “GAGA” but not “TATA”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15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391</Words>
  <Application>Microsoft Office PowerPoint</Application>
  <PresentationFormat>Widescreen</PresentationFormat>
  <Paragraphs>57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1. Introduction</vt:lpstr>
      <vt:lpstr>Main objective of the course</vt:lpstr>
      <vt:lpstr>Suggestion: fill in the following table with interactive discussion</vt:lpstr>
      <vt:lpstr>Suggestion: fill in the following table with interactive discussion</vt:lpstr>
      <vt:lpstr>Why study the theory of computation?</vt:lpstr>
      <vt:lpstr>Some Python basics</vt:lpstr>
      <vt:lpstr>Suggested practice and demos, at home or in class:</vt:lpstr>
    </vt:vector>
  </TitlesOfParts>
  <Company>Dickinson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</dc:title>
  <dc:creator>MacCormick, John</dc:creator>
  <cp:lastModifiedBy>MacCormick, John</cp:lastModifiedBy>
  <cp:revision>8</cp:revision>
  <dcterms:created xsi:type="dcterms:W3CDTF">2017-06-16T14:57:42Z</dcterms:created>
  <dcterms:modified xsi:type="dcterms:W3CDTF">2017-06-16T15:45:35Z</dcterms:modified>
</cp:coreProperties>
</file>